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27"/>
  </p:notesMasterIdLst>
  <p:handoutMasterIdLst>
    <p:handoutMasterId r:id="rId28"/>
  </p:handoutMasterIdLst>
  <p:sldIdLst>
    <p:sldId id="1484" r:id="rId6"/>
    <p:sldId id="1473" r:id="rId7"/>
    <p:sldId id="1367" r:id="rId8"/>
    <p:sldId id="1485" r:id="rId9"/>
    <p:sldId id="1465" r:id="rId10"/>
    <p:sldId id="1466" r:id="rId11"/>
    <p:sldId id="1480" r:id="rId12"/>
    <p:sldId id="1471" r:id="rId13"/>
    <p:sldId id="1451" r:id="rId14"/>
    <p:sldId id="1453" r:id="rId15"/>
    <p:sldId id="1454" r:id="rId16"/>
    <p:sldId id="1476" r:id="rId17"/>
    <p:sldId id="1455" r:id="rId18"/>
    <p:sldId id="1479" r:id="rId19"/>
    <p:sldId id="1477" r:id="rId20"/>
    <p:sldId id="1475" r:id="rId21"/>
    <p:sldId id="1490" r:id="rId22"/>
    <p:sldId id="1486" r:id="rId23"/>
    <p:sldId id="1487" r:id="rId24"/>
    <p:sldId id="1489" r:id="rId25"/>
    <p:sldId id="1444"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4" autoAdjust="0"/>
    <p:restoredTop sz="69079" autoAdjust="0"/>
  </p:normalViewPr>
  <p:slideViewPr>
    <p:cSldViewPr>
      <p:cViewPr varScale="1">
        <p:scale>
          <a:sx n="65" d="100"/>
          <a:sy n="65" d="100"/>
        </p:scale>
        <p:origin x="852" y="4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6F377-DEDB-47DE-89CA-7ACD097F38EF}" type="doc">
      <dgm:prSet loTypeId="urn:microsoft.com/office/officeart/2005/8/layout/hProcess11" loCatId="process" qsTypeId="urn:microsoft.com/office/officeart/2005/8/quickstyle/simple1" qsCatId="simple" csTypeId="urn:microsoft.com/office/officeart/2005/8/colors/accent1_2" csCatId="accent1" phldr="1"/>
      <dgm:spPr/>
    </dgm:pt>
    <dgm:pt modelId="{20D4CDDA-9B0C-4934-A711-706E195FD71A}">
      <dgm:prSet phldrT="[Text]"/>
      <dgm:spPr/>
      <dgm:t>
        <a:bodyPr/>
        <a:lstStyle/>
        <a:p>
          <a:r>
            <a:rPr lang="en-US" dirty="0"/>
            <a:t>Tinkerer</a:t>
          </a:r>
        </a:p>
      </dgm:t>
    </dgm:pt>
    <dgm:pt modelId="{45C07919-841B-4D02-A684-7A6B79294936}" type="parTrans" cxnId="{6B0B2E36-B115-4538-8EC3-1A744E57A22E}">
      <dgm:prSet/>
      <dgm:spPr/>
      <dgm:t>
        <a:bodyPr/>
        <a:lstStyle/>
        <a:p>
          <a:endParaRPr lang="en-US"/>
        </a:p>
      </dgm:t>
    </dgm:pt>
    <dgm:pt modelId="{2D19C796-6845-4062-AB7F-296BD41B5E3E}" type="sibTrans" cxnId="{6B0B2E36-B115-4538-8EC3-1A744E57A22E}">
      <dgm:prSet/>
      <dgm:spPr/>
      <dgm:t>
        <a:bodyPr/>
        <a:lstStyle/>
        <a:p>
          <a:endParaRPr lang="en-US"/>
        </a:p>
      </dgm:t>
    </dgm:pt>
    <dgm:pt modelId="{848E195E-B065-4D55-901D-C67868F09D8E}">
      <dgm:prSet phldrT="[Text]"/>
      <dgm:spPr/>
      <dgm:t>
        <a:bodyPr/>
        <a:lstStyle/>
        <a:p>
          <a:r>
            <a:rPr lang="en-US" dirty="0"/>
            <a:t>Education</a:t>
          </a:r>
        </a:p>
      </dgm:t>
    </dgm:pt>
    <dgm:pt modelId="{D26556DB-3522-45F6-BBD2-0B1735857CEB}" type="parTrans" cxnId="{C2337920-C8E1-43AB-8E9E-A4D10AFA9E27}">
      <dgm:prSet/>
      <dgm:spPr/>
      <dgm:t>
        <a:bodyPr/>
        <a:lstStyle/>
        <a:p>
          <a:endParaRPr lang="en-US"/>
        </a:p>
      </dgm:t>
    </dgm:pt>
    <dgm:pt modelId="{93173EA5-D150-45FC-9AE9-0B91DAA7F446}" type="sibTrans" cxnId="{C2337920-C8E1-43AB-8E9E-A4D10AFA9E27}">
      <dgm:prSet/>
      <dgm:spPr/>
      <dgm:t>
        <a:bodyPr/>
        <a:lstStyle/>
        <a:p>
          <a:endParaRPr lang="en-US"/>
        </a:p>
      </dgm:t>
    </dgm:pt>
    <dgm:pt modelId="{153A7FFE-DCB7-42A4-AECC-51309B050E26}">
      <dgm:prSet phldrT="[Text]"/>
      <dgm:spPr/>
      <dgm:t>
        <a:bodyPr/>
        <a:lstStyle/>
        <a:p>
          <a:r>
            <a:rPr lang="en-US" dirty="0"/>
            <a:t>Hobbyist</a:t>
          </a:r>
        </a:p>
      </dgm:t>
    </dgm:pt>
    <dgm:pt modelId="{54F9FC9B-F767-41DE-A9CD-B88F577D7E09}" type="parTrans" cxnId="{A5C11650-FE5A-46E2-BCA1-840EEB630FB7}">
      <dgm:prSet/>
      <dgm:spPr/>
      <dgm:t>
        <a:bodyPr/>
        <a:lstStyle/>
        <a:p>
          <a:endParaRPr lang="en-US"/>
        </a:p>
      </dgm:t>
    </dgm:pt>
    <dgm:pt modelId="{B65CCBD8-7397-4CD9-8B0A-B71ED7A88FBF}" type="sibTrans" cxnId="{A5C11650-FE5A-46E2-BCA1-840EEB630FB7}">
      <dgm:prSet/>
      <dgm:spPr/>
      <dgm:t>
        <a:bodyPr/>
        <a:lstStyle/>
        <a:p>
          <a:endParaRPr lang="en-US"/>
        </a:p>
      </dgm:t>
    </dgm:pt>
    <dgm:pt modelId="{65B647F3-B091-4019-88BB-853E47235F24}">
      <dgm:prSet phldrT="[Text]"/>
      <dgm:spPr/>
      <dgm:t>
        <a:bodyPr/>
        <a:lstStyle/>
        <a:p>
          <a:r>
            <a:rPr lang="en-US" dirty="0" err="1"/>
            <a:t>Prototyper</a:t>
          </a:r>
          <a:endParaRPr lang="en-US" dirty="0"/>
        </a:p>
        <a:p>
          <a:r>
            <a:rPr lang="en-US" dirty="0"/>
            <a:t>(personal, Enterprise, etc.)</a:t>
          </a:r>
        </a:p>
      </dgm:t>
    </dgm:pt>
    <dgm:pt modelId="{51D52C18-4BCC-4C7D-B3D3-2012DD053698}" type="parTrans" cxnId="{AC967258-7ABB-49E5-AB39-88D9B564C430}">
      <dgm:prSet/>
      <dgm:spPr/>
      <dgm:t>
        <a:bodyPr/>
        <a:lstStyle/>
        <a:p>
          <a:endParaRPr lang="en-US"/>
        </a:p>
      </dgm:t>
    </dgm:pt>
    <dgm:pt modelId="{9E62CCAB-A2B0-4F77-BDA8-981FF441CC25}" type="sibTrans" cxnId="{AC967258-7ABB-49E5-AB39-88D9B564C430}">
      <dgm:prSet/>
      <dgm:spPr/>
      <dgm:t>
        <a:bodyPr/>
        <a:lstStyle/>
        <a:p>
          <a:endParaRPr lang="en-US"/>
        </a:p>
      </dgm:t>
    </dgm:pt>
    <dgm:pt modelId="{904A1605-B138-4A1E-A023-850B018F4CD7}">
      <dgm:prSet phldrT="[Text]"/>
      <dgm:spPr/>
      <dgm:t>
        <a:bodyPr/>
        <a:lstStyle/>
        <a:p>
          <a:r>
            <a:rPr lang="en-US" dirty="0"/>
            <a:t>Small Scale Production / Crowd Funding</a:t>
          </a:r>
        </a:p>
      </dgm:t>
    </dgm:pt>
    <dgm:pt modelId="{B921D1A7-D9C0-4B06-879A-1BAC2F0E278C}" type="parTrans" cxnId="{C4E7F8B2-A194-4F90-8030-98FF4DAC485A}">
      <dgm:prSet/>
      <dgm:spPr/>
      <dgm:t>
        <a:bodyPr/>
        <a:lstStyle/>
        <a:p>
          <a:endParaRPr lang="en-US"/>
        </a:p>
      </dgm:t>
    </dgm:pt>
    <dgm:pt modelId="{25D77A78-08C3-4C97-8973-1C92310A7A69}" type="sibTrans" cxnId="{C4E7F8B2-A194-4F90-8030-98FF4DAC485A}">
      <dgm:prSet/>
      <dgm:spPr/>
      <dgm:t>
        <a:bodyPr/>
        <a:lstStyle/>
        <a:p>
          <a:endParaRPr lang="en-US"/>
        </a:p>
      </dgm:t>
    </dgm:pt>
    <dgm:pt modelId="{807626DB-6847-458F-87F3-A8F83FB44DA6}">
      <dgm:prSet phldrT="[Text]"/>
      <dgm:spPr/>
      <dgm:t>
        <a:bodyPr/>
        <a:lstStyle/>
        <a:p>
          <a:r>
            <a:rPr lang="en-US" dirty="0"/>
            <a:t>Large Scale Production/ Enterprise</a:t>
          </a:r>
        </a:p>
      </dgm:t>
    </dgm:pt>
    <dgm:pt modelId="{72804ADE-E5BA-4298-9617-06B57858B898}" type="parTrans" cxnId="{B8E1ADF9-F891-47BC-BAD7-0F850F8F8CA7}">
      <dgm:prSet/>
      <dgm:spPr/>
      <dgm:t>
        <a:bodyPr/>
        <a:lstStyle/>
        <a:p>
          <a:endParaRPr lang="en-US"/>
        </a:p>
      </dgm:t>
    </dgm:pt>
    <dgm:pt modelId="{77733AFF-CF4F-40A9-8F1E-2EBD91DC713E}" type="sibTrans" cxnId="{B8E1ADF9-F891-47BC-BAD7-0F850F8F8CA7}">
      <dgm:prSet/>
      <dgm:spPr/>
      <dgm:t>
        <a:bodyPr/>
        <a:lstStyle/>
        <a:p>
          <a:endParaRPr lang="en-US"/>
        </a:p>
      </dgm:t>
    </dgm:pt>
    <dgm:pt modelId="{9DB1033B-9FB6-45F9-AE24-2A3621612578}" type="pres">
      <dgm:prSet presAssocID="{6C76F377-DEDB-47DE-89CA-7ACD097F38EF}" presName="Name0" presStyleCnt="0">
        <dgm:presLayoutVars>
          <dgm:dir/>
          <dgm:resizeHandles val="exact"/>
        </dgm:presLayoutVars>
      </dgm:prSet>
      <dgm:spPr/>
    </dgm:pt>
    <dgm:pt modelId="{6DA58402-1083-4312-96D0-F898834FAD7D}" type="pres">
      <dgm:prSet presAssocID="{6C76F377-DEDB-47DE-89CA-7ACD097F38EF}" presName="arrow" presStyleLbl="bgShp" presStyleIdx="0" presStyleCnt="1"/>
      <dgm:spPr>
        <a:solidFill>
          <a:schemeClr val="tx2">
            <a:lumMod val="60000"/>
            <a:lumOff val="40000"/>
          </a:schemeClr>
        </a:solidFill>
      </dgm:spPr>
    </dgm:pt>
    <dgm:pt modelId="{9837CFDD-73C9-4CEC-B05F-701F1ADF80C7}" type="pres">
      <dgm:prSet presAssocID="{6C76F377-DEDB-47DE-89CA-7ACD097F38EF}" presName="points" presStyleCnt="0"/>
      <dgm:spPr/>
    </dgm:pt>
    <dgm:pt modelId="{5C0B1EDE-D696-48BF-98E9-C637AFEAAE9C}" type="pres">
      <dgm:prSet presAssocID="{20D4CDDA-9B0C-4934-A711-706E195FD71A}" presName="compositeA" presStyleCnt="0"/>
      <dgm:spPr/>
    </dgm:pt>
    <dgm:pt modelId="{A007BB0E-9E78-42A5-9CC1-1B066372A412}" type="pres">
      <dgm:prSet presAssocID="{20D4CDDA-9B0C-4934-A711-706E195FD71A}" presName="textA" presStyleLbl="revTx" presStyleIdx="0" presStyleCnt="6">
        <dgm:presLayoutVars>
          <dgm:bulletEnabled val="1"/>
        </dgm:presLayoutVars>
      </dgm:prSet>
      <dgm:spPr/>
    </dgm:pt>
    <dgm:pt modelId="{11B1B649-0D1A-4B00-9A72-5CA4E6A699AF}" type="pres">
      <dgm:prSet presAssocID="{20D4CDDA-9B0C-4934-A711-706E195FD71A}" presName="circleA" presStyleLbl="node1" presStyleIdx="0" presStyleCnt="6"/>
      <dgm:spPr>
        <a:solidFill>
          <a:schemeClr val="accent1">
            <a:lumMod val="60000"/>
            <a:lumOff val="40000"/>
          </a:schemeClr>
        </a:solidFill>
        <a:ln>
          <a:noFill/>
        </a:ln>
        <a:effectLst>
          <a:glow rad="228600">
            <a:schemeClr val="bg1">
              <a:alpha val="40000"/>
            </a:schemeClr>
          </a:glow>
        </a:effectLst>
      </dgm:spPr>
    </dgm:pt>
    <dgm:pt modelId="{E5CB55C6-7558-42C0-8DAE-71E35F06BD28}" type="pres">
      <dgm:prSet presAssocID="{20D4CDDA-9B0C-4934-A711-706E195FD71A}" presName="spaceA" presStyleCnt="0"/>
      <dgm:spPr/>
    </dgm:pt>
    <dgm:pt modelId="{C747B3DF-7721-4EFF-9BF1-4CA939F30281}" type="pres">
      <dgm:prSet presAssocID="{2D19C796-6845-4062-AB7F-296BD41B5E3E}" presName="space" presStyleCnt="0"/>
      <dgm:spPr/>
    </dgm:pt>
    <dgm:pt modelId="{A91E6238-524D-47C8-BE1A-648DF27A5157}" type="pres">
      <dgm:prSet presAssocID="{848E195E-B065-4D55-901D-C67868F09D8E}" presName="compositeB" presStyleCnt="0"/>
      <dgm:spPr/>
    </dgm:pt>
    <dgm:pt modelId="{8253F49A-E15F-454B-AF53-F868191B5D77}" type="pres">
      <dgm:prSet presAssocID="{848E195E-B065-4D55-901D-C67868F09D8E}" presName="textB" presStyleLbl="revTx" presStyleIdx="1" presStyleCnt="6">
        <dgm:presLayoutVars>
          <dgm:bulletEnabled val="1"/>
        </dgm:presLayoutVars>
      </dgm:prSet>
      <dgm:spPr/>
    </dgm:pt>
    <dgm:pt modelId="{A8BBB22C-7911-48AA-BFBB-E702B0263DC7}" type="pres">
      <dgm:prSet presAssocID="{848E195E-B065-4D55-901D-C67868F09D8E}" presName="circleB" presStyleLbl="node1" presStyleIdx="1" presStyleCnt="6"/>
      <dgm:spPr>
        <a:solidFill>
          <a:schemeClr val="accent1">
            <a:lumMod val="60000"/>
            <a:lumOff val="40000"/>
          </a:schemeClr>
        </a:solidFill>
        <a:ln>
          <a:noFill/>
        </a:ln>
        <a:effectLst>
          <a:glow rad="228600">
            <a:schemeClr val="bg1">
              <a:alpha val="40000"/>
            </a:schemeClr>
          </a:glow>
        </a:effectLst>
      </dgm:spPr>
    </dgm:pt>
    <dgm:pt modelId="{067D44A5-3CCB-42DF-8B67-AE49A10E1DAA}" type="pres">
      <dgm:prSet presAssocID="{848E195E-B065-4D55-901D-C67868F09D8E}" presName="spaceB" presStyleCnt="0"/>
      <dgm:spPr/>
    </dgm:pt>
    <dgm:pt modelId="{C9711BFF-0D60-4DB8-92FA-D343122DC36D}" type="pres">
      <dgm:prSet presAssocID="{93173EA5-D150-45FC-9AE9-0B91DAA7F446}" presName="space" presStyleCnt="0"/>
      <dgm:spPr/>
    </dgm:pt>
    <dgm:pt modelId="{93063FB9-3D55-43FA-8138-F06257963795}" type="pres">
      <dgm:prSet presAssocID="{153A7FFE-DCB7-42A4-AECC-51309B050E26}" presName="compositeA" presStyleCnt="0"/>
      <dgm:spPr/>
    </dgm:pt>
    <dgm:pt modelId="{421DD41B-C3D3-4566-A499-DF36FD3EAC90}" type="pres">
      <dgm:prSet presAssocID="{153A7FFE-DCB7-42A4-AECC-51309B050E26}" presName="textA" presStyleLbl="revTx" presStyleIdx="2" presStyleCnt="6">
        <dgm:presLayoutVars>
          <dgm:bulletEnabled val="1"/>
        </dgm:presLayoutVars>
      </dgm:prSet>
      <dgm:spPr/>
    </dgm:pt>
    <dgm:pt modelId="{CC9137CB-8FB5-461A-85F4-6784660CFE5C}" type="pres">
      <dgm:prSet presAssocID="{153A7FFE-DCB7-42A4-AECC-51309B050E26}" presName="circleA" presStyleLbl="node1" presStyleIdx="2" presStyleCnt="6"/>
      <dgm:spPr>
        <a:solidFill>
          <a:schemeClr val="accent1">
            <a:lumMod val="60000"/>
            <a:lumOff val="40000"/>
          </a:schemeClr>
        </a:solidFill>
        <a:ln>
          <a:noFill/>
        </a:ln>
        <a:effectLst>
          <a:glow rad="228600">
            <a:schemeClr val="bg1">
              <a:alpha val="40000"/>
            </a:schemeClr>
          </a:glow>
        </a:effectLst>
      </dgm:spPr>
    </dgm:pt>
    <dgm:pt modelId="{B057DD06-9A18-4BE0-92D1-7AEEBBF57E9E}" type="pres">
      <dgm:prSet presAssocID="{153A7FFE-DCB7-42A4-AECC-51309B050E26}" presName="spaceA" presStyleCnt="0"/>
      <dgm:spPr/>
    </dgm:pt>
    <dgm:pt modelId="{98289F8D-75D3-4B55-943A-E3F4FA0CF9D0}" type="pres">
      <dgm:prSet presAssocID="{B65CCBD8-7397-4CD9-8B0A-B71ED7A88FBF}" presName="space" presStyleCnt="0"/>
      <dgm:spPr/>
    </dgm:pt>
    <dgm:pt modelId="{AC2143F0-2CB7-4486-851F-30029D3CCA3D}" type="pres">
      <dgm:prSet presAssocID="{65B647F3-B091-4019-88BB-853E47235F24}" presName="compositeB" presStyleCnt="0"/>
      <dgm:spPr/>
    </dgm:pt>
    <dgm:pt modelId="{DBB53341-D2E9-4FBF-8297-2C6A5C1CFCF0}" type="pres">
      <dgm:prSet presAssocID="{65B647F3-B091-4019-88BB-853E47235F24}" presName="textB" presStyleLbl="revTx" presStyleIdx="3" presStyleCnt="6">
        <dgm:presLayoutVars>
          <dgm:bulletEnabled val="1"/>
        </dgm:presLayoutVars>
      </dgm:prSet>
      <dgm:spPr/>
    </dgm:pt>
    <dgm:pt modelId="{AB6E5690-1147-42E9-A5F4-C183F8C62B31}" type="pres">
      <dgm:prSet presAssocID="{65B647F3-B091-4019-88BB-853E47235F24}" presName="circleB" presStyleLbl="node1" presStyleIdx="3" presStyleCnt="6"/>
      <dgm:spPr>
        <a:solidFill>
          <a:schemeClr val="accent1">
            <a:lumMod val="60000"/>
            <a:lumOff val="40000"/>
          </a:schemeClr>
        </a:solidFill>
        <a:ln>
          <a:noFill/>
        </a:ln>
        <a:effectLst>
          <a:glow rad="228600">
            <a:schemeClr val="bg1">
              <a:alpha val="40000"/>
            </a:schemeClr>
          </a:glow>
        </a:effectLst>
      </dgm:spPr>
    </dgm:pt>
    <dgm:pt modelId="{F35C9F33-6EE7-4B11-B94C-AD7B7C606B23}" type="pres">
      <dgm:prSet presAssocID="{65B647F3-B091-4019-88BB-853E47235F24}" presName="spaceB" presStyleCnt="0"/>
      <dgm:spPr/>
    </dgm:pt>
    <dgm:pt modelId="{4250FE10-7CA1-4C3F-BD96-82EB5D7FD2D3}" type="pres">
      <dgm:prSet presAssocID="{9E62CCAB-A2B0-4F77-BDA8-981FF441CC25}" presName="space" presStyleCnt="0"/>
      <dgm:spPr/>
    </dgm:pt>
    <dgm:pt modelId="{B4468919-28F0-4328-AA46-C7E4BDFEDBD0}" type="pres">
      <dgm:prSet presAssocID="{904A1605-B138-4A1E-A023-850B018F4CD7}" presName="compositeA" presStyleCnt="0"/>
      <dgm:spPr/>
    </dgm:pt>
    <dgm:pt modelId="{CF0F33F7-F202-4991-8BD4-B980EE249EED}" type="pres">
      <dgm:prSet presAssocID="{904A1605-B138-4A1E-A023-850B018F4CD7}" presName="textA" presStyleLbl="revTx" presStyleIdx="4" presStyleCnt="6">
        <dgm:presLayoutVars>
          <dgm:bulletEnabled val="1"/>
        </dgm:presLayoutVars>
      </dgm:prSet>
      <dgm:spPr/>
    </dgm:pt>
    <dgm:pt modelId="{B6ED9E71-EBC3-4085-A9AD-0E1040E2E0B4}" type="pres">
      <dgm:prSet presAssocID="{904A1605-B138-4A1E-A023-850B018F4CD7}" presName="circleA" presStyleLbl="node1" presStyleIdx="4" presStyleCnt="6"/>
      <dgm:spPr>
        <a:solidFill>
          <a:schemeClr val="accent1">
            <a:lumMod val="60000"/>
            <a:lumOff val="40000"/>
          </a:schemeClr>
        </a:solidFill>
        <a:ln>
          <a:noFill/>
        </a:ln>
        <a:effectLst>
          <a:glow rad="228600">
            <a:schemeClr val="bg1">
              <a:alpha val="40000"/>
            </a:schemeClr>
          </a:glow>
        </a:effectLst>
      </dgm:spPr>
    </dgm:pt>
    <dgm:pt modelId="{4323A31A-897D-4CC1-A575-FC9E98A55F14}" type="pres">
      <dgm:prSet presAssocID="{904A1605-B138-4A1E-A023-850B018F4CD7}" presName="spaceA" presStyleCnt="0"/>
      <dgm:spPr/>
    </dgm:pt>
    <dgm:pt modelId="{5D37B77D-0B5A-4579-BA52-25F5340B9DC3}" type="pres">
      <dgm:prSet presAssocID="{25D77A78-08C3-4C97-8973-1C92310A7A69}" presName="space" presStyleCnt="0"/>
      <dgm:spPr/>
    </dgm:pt>
    <dgm:pt modelId="{A1BF6E6D-55E7-45E2-A1D4-8D3F647C3AC3}" type="pres">
      <dgm:prSet presAssocID="{807626DB-6847-458F-87F3-A8F83FB44DA6}" presName="compositeB" presStyleCnt="0"/>
      <dgm:spPr/>
    </dgm:pt>
    <dgm:pt modelId="{54F52064-67D0-4795-9802-60383A2E7623}" type="pres">
      <dgm:prSet presAssocID="{807626DB-6847-458F-87F3-A8F83FB44DA6}" presName="textB" presStyleLbl="revTx" presStyleIdx="5" presStyleCnt="6">
        <dgm:presLayoutVars>
          <dgm:bulletEnabled val="1"/>
        </dgm:presLayoutVars>
      </dgm:prSet>
      <dgm:spPr/>
    </dgm:pt>
    <dgm:pt modelId="{5B7EF4EF-4DC1-4565-88B1-0463CE4B22D6}" type="pres">
      <dgm:prSet presAssocID="{807626DB-6847-458F-87F3-A8F83FB44DA6}" presName="circleB" presStyleLbl="node1" presStyleIdx="5" presStyleCnt="6"/>
      <dgm:spPr>
        <a:solidFill>
          <a:schemeClr val="accent1">
            <a:lumMod val="60000"/>
            <a:lumOff val="40000"/>
          </a:schemeClr>
        </a:solidFill>
        <a:ln>
          <a:noFill/>
        </a:ln>
        <a:effectLst>
          <a:glow rad="228600">
            <a:schemeClr val="bg1">
              <a:alpha val="40000"/>
            </a:schemeClr>
          </a:glow>
        </a:effectLst>
      </dgm:spPr>
    </dgm:pt>
    <dgm:pt modelId="{81874D1F-691C-4643-A1EC-AC889A98C15C}" type="pres">
      <dgm:prSet presAssocID="{807626DB-6847-458F-87F3-A8F83FB44DA6}" presName="spaceB" presStyleCnt="0"/>
      <dgm:spPr/>
    </dgm:pt>
  </dgm:ptLst>
  <dgm:cxnLst>
    <dgm:cxn modelId="{7F5A4CFA-7267-448F-86C4-0941033C0ECC}" type="presOf" srcId="{807626DB-6847-458F-87F3-A8F83FB44DA6}" destId="{54F52064-67D0-4795-9802-60383A2E7623}" srcOrd="0" destOrd="0" presId="urn:microsoft.com/office/officeart/2005/8/layout/hProcess11"/>
    <dgm:cxn modelId="{B8E1ADF9-F891-47BC-BAD7-0F850F8F8CA7}" srcId="{6C76F377-DEDB-47DE-89CA-7ACD097F38EF}" destId="{807626DB-6847-458F-87F3-A8F83FB44DA6}" srcOrd="5" destOrd="0" parTransId="{72804ADE-E5BA-4298-9617-06B57858B898}" sibTransId="{77733AFF-CF4F-40A9-8F1E-2EBD91DC713E}"/>
    <dgm:cxn modelId="{7A73D5B7-A759-46AA-A513-CCD5B746275D}" type="presOf" srcId="{848E195E-B065-4D55-901D-C67868F09D8E}" destId="{8253F49A-E15F-454B-AF53-F868191B5D77}" srcOrd="0" destOrd="0" presId="urn:microsoft.com/office/officeart/2005/8/layout/hProcess11"/>
    <dgm:cxn modelId="{AC967258-7ABB-49E5-AB39-88D9B564C430}" srcId="{6C76F377-DEDB-47DE-89CA-7ACD097F38EF}" destId="{65B647F3-B091-4019-88BB-853E47235F24}" srcOrd="3" destOrd="0" parTransId="{51D52C18-4BCC-4C7D-B3D3-2012DD053698}" sibTransId="{9E62CCAB-A2B0-4F77-BDA8-981FF441CC25}"/>
    <dgm:cxn modelId="{C24068D3-06EE-4FCA-85A4-28DA6A2313D8}" type="presOf" srcId="{153A7FFE-DCB7-42A4-AECC-51309B050E26}" destId="{421DD41B-C3D3-4566-A499-DF36FD3EAC90}" srcOrd="0" destOrd="0" presId="urn:microsoft.com/office/officeart/2005/8/layout/hProcess11"/>
    <dgm:cxn modelId="{00CC25E6-C044-4E64-B108-368B233D92DB}" type="presOf" srcId="{6C76F377-DEDB-47DE-89CA-7ACD097F38EF}" destId="{9DB1033B-9FB6-45F9-AE24-2A3621612578}" srcOrd="0" destOrd="0" presId="urn:microsoft.com/office/officeart/2005/8/layout/hProcess11"/>
    <dgm:cxn modelId="{65B01E9B-D9A9-45D5-8D97-48C8C519F364}" type="presOf" srcId="{65B647F3-B091-4019-88BB-853E47235F24}" destId="{DBB53341-D2E9-4FBF-8297-2C6A5C1CFCF0}" srcOrd="0" destOrd="0" presId="urn:microsoft.com/office/officeart/2005/8/layout/hProcess11"/>
    <dgm:cxn modelId="{21CA201F-6EBF-4EA6-88B0-36F65EE78455}" type="presOf" srcId="{20D4CDDA-9B0C-4934-A711-706E195FD71A}" destId="{A007BB0E-9E78-42A5-9CC1-1B066372A412}" srcOrd="0" destOrd="0" presId="urn:microsoft.com/office/officeart/2005/8/layout/hProcess11"/>
    <dgm:cxn modelId="{C2337920-C8E1-43AB-8E9E-A4D10AFA9E27}" srcId="{6C76F377-DEDB-47DE-89CA-7ACD097F38EF}" destId="{848E195E-B065-4D55-901D-C67868F09D8E}" srcOrd="1" destOrd="0" parTransId="{D26556DB-3522-45F6-BBD2-0B1735857CEB}" sibTransId="{93173EA5-D150-45FC-9AE9-0B91DAA7F446}"/>
    <dgm:cxn modelId="{A5C11650-FE5A-46E2-BCA1-840EEB630FB7}" srcId="{6C76F377-DEDB-47DE-89CA-7ACD097F38EF}" destId="{153A7FFE-DCB7-42A4-AECC-51309B050E26}" srcOrd="2" destOrd="0" parTransId="{54F9FC9B-F767-41DE-A9CD-B88F577D7E09}" sibTransId="{B65CCBD8-7397-4CD9-8B0A-B71ED7A88FBF}"/>
    <dgm:cxn modelId="{6B0B2E36-B115-4538-8EC3-1A744E57A22E}" srcId="{6C76F377-DEDB-47DE-89CA-7ACD097F38EF}" destId="{20D4CDDA-9B0C-4934-A711-706E195FD71A}" srcOrd="0" destOrd="0" parTransId="{45C07919-841B-4D02-A684-7A6B79294936}" sibTransId="{2D19C796-6845-4062-AB7F-296BD41B5E3E}"/>
    <dgm:cxn modelId="{C4E7F8B2-A194-4F90-8030-98FF4DAC485A}" srcId="{6C76F377-DEDB-47DE-89CA-7ACD097F38EF}" destId="{904A1605-B138-4A1E-A023-850B018F4CD7}" srcOrd="4" destOrd="0" parTransId="{B921D1A7-D9C0-4B06-879A-1BAC2F0E278C}" sibTransId="{25D77A78-08C3-4C97-8973-1C92310A7A69}"/>
    <dgm:cxn modelId="{0767EB57-922E-4D3D-AAC3-376E40FD6DBE}" type="presOf" srcId="{904A1605-B138-4A1E-A023-850B018F4CD7}" destId="{CF0F33F7-F202-4991-8BD4-B980EE249EED}" srcOrd="0" destOrd="0" presId="urn:microsoft.com/office/officeart/2005/8/layout/hProcess11"/>
    <dgm:cxn modelId="{5977C2FB-D937-48E1-A3EB-33517330724E}" type="presParOf" srcId="{9DB1033B-9FB6-45F9-AE24-2A3621612578}" destId="{6DA58402-1083-4312-96D0-F898834FAD7D}" srcOrd="0" destOrd="0" presId="urn:microsoft.com/office/officeart/2005/8/layout/hProcess11"/>
    <dgm:cxn modelId="{1B4DD3E0-7CA4-449F-BA9F-7C39F0F6DD1B}" type="presParOf" srcId="{9DB1033B-9FB6-45F9-AE24-2A3621612578}" destId="{9837CFDD-73C9-4CEC-B05F-701F1ADF80C7}" srcOrd="1" destOrd="0" presId="urn:microsoft.com/office/officeart/2005/8/layout/hProcess11"/>
    <dgm:cxn modelId="{0C47FB33-B63D-464F-AAA3-628ECBE89122}" type="presParOf" srcId="{9837CFDD-73C9-4CEC-B05F-701F1ADF80C7}" destId="{5C0B1EDE-D696-48BF-98E9-C637AFEAAE9C}" srcOrd="0" destOrd="0" presId="urn:microsoft.com/office/officeart/2005/8/layout/hProcess11"/>
    <dgm:cxn modelId="{78947960-64D0-4E86-9F8A-5ACB6453FC09}" type="presParOf" srcId="{5C0B1EDE-D696-48BF-98E9-C637AFEAAE9C}" destId="{A007BB0E-9E78-42A5-9CC1-1B066372A412}" srcOrd="0" destOrd="0" presId="urn:microsoft.com/office/officeart/2005/8/layout/hProcess11"/>
    <dgm:cxn modelId="{FAADC8AC-40B8-463F-A7FC-D07FC88C4427}" type="presParOf" srcId="{5C0B1EDE-D696-48BF-98E9-C637AFEAAE9C}" destId="{11B1B649-0D1A-4B00-9A72-5CA4E6A699AF}" srcOrd="1" destOrd="0" presId="urn:microsoft.com/office/officeart/2005/8/layout/hProcess11"/>
    <dgm:cxn modelId="{994EA63E-4344-4E5B-888A-5C60B0771A38}" type="presParOf" srcId="{5C0B1EDE-D696-48BF-98E9-C637AFEAAE9C}" destId="{E5CB55C6-7558-42C0-8DAE-71E35F06BD28}" srcOrd="2" destOrd="0" presId="urn:microsoft.com/office/officeart/2005/8/layout/hProcess11"/>
    <dgm:cxn modelId="{DC497E35-FFC8-4A55-836D-655DE62E5AC2}" type="presParOf" srcId="{9837CFDD-73C9-4CEC-B05F-701F1ADF80C7}" destId="{C747B3DF-7721-4EFF-9BF1-4CA939F30281}" srcOrd="1" destOrd="0" presId="urn:microsoft.com/office/officeart/2005/8/layout/hProcess11"/>
    <dgm:cxn modelId="{3764ECCE-D784-4B0F-B92F-22DC7619CDEB}" type="presParOf" srcId="{9837CFDD-73C9-4CEC-B05F-701F1ADF80C7}" destId="{A91E6238-524D-47C8-BE1A-648DF27A5157}" srcOrd="2" destOrd="0" presId="urn:microsoft.com/office/officeart/2005/8/layout/hProcess11"/>
    <dgm:cxn modelId="{81809494-D033-4D65-B897-9944C663B6BF}" type="presParOf" srcId="{A91E6238-524D-47C8-BE1A-648DF27A5157}" destId="{8253F49A-E15F-454B-AF53-F868191B5D77}" srcOrd="0" destOrd="0" presId="urn:microsoft.com/office/officeart/2005/8/layout/hProcess11"/>
    <dgm:cxn modelId="{6EC40ACC-ACD4-4F7F-87F8-CD45E6F64C08}" type="presParOf" srcId="{A91E6238-524D-47C8-BE1A-648DF27A5157}" destId="{A8BBB22C-7911-48AA-BFBB-E702B0263DC7}" srcOrd="1" destOrd="0" presId="urn:microsoft.com/office/officeart/2005/8/layout/hProcess11"/>
    <dgm:cxn modelId="{8D6EF35C-07FD-44A6-AEA2-60C769E66442}" type="presParOf" srcId="{A91E6238-524D-47C8-BE1A-648DF27A5157}" destId="{067D44A5-3CCB-42DF-8B67-AE49A10E1DAA}" srcOrd="2" destOrd="0" presId="urn:microsoft.com/office/officeart/2005/8/layout/hProcess11"/>
    <dgm:cxn modelId="{BA7575FB-4FC9-40B3-BF9F-16D0135FAB50}" type="presParOf" srcId="{9837CFDD-73C9-4CEC-B05F-701F1ADF80C7}" destId="{C9711BFF-0D60-4DB8-92FA-D343122DC36D}" srcOrd="3" destOrd="0" presId="urn:microsoft.com/office/officeart/2005/8/layout/hProcess11"/>
    <dgm:cxn modelId="{24620BA7-F940-48AE-A028-F93C8C789854}" type="presParOf" srcId="{9837CFDD-73C9-4CEC-B05F-701F1ADF80C7}" destId="{93063FB9-3D55-43FA-8138-F06257963795}" srcOrd="4" destOrd="0" presId="urn:microsoft.com/office/officeart/2005/8/layout/hProcess11"/>
    <dgm:cxn modelId="{66623B30-7A7C-4D94-91CA-6307AA9B9B84}" type="presParOf" srcId="{93063FB9-3D55-43FA-8138-F06257963795}" destId="{421DD41B-C3D3-4566-A499-DF36FD3EAC90}" srcOrd="0" destOrd="0" presId="urn:microsoft.com/office/officeart/2005/8/layout/hProcess11"/>
    <dgm:cxn modelId="{0460BC3D-EB66-4507-857B-06DB55A25D80}" type="presParOf" srcId="{93063FB9-3D55-43FA-8138-F06257963795}" destId="{CC9137CB-8FB5-461A-85F4-6784660CFE5C}" srcOrd="1" destOrd="0" presId="urn:microsoft.com/office/officeart/2005/8/layout/hProcess11"/>
    <dgm:cxn modelId="{BBC00CBC-0925-4E78-B07F-88EC6772D76B}" type="presParOf" srcId="{93063FB9-3D55-43FA-8138-F06257963795}" destId="{B057DD06-9A18-4BE0-92D1-7AEEBBF57E9E}" srcOrd="2" destOrd="0" presId="urn:microsoft.com/office/officeart/2005/8/layout/hProcess11"/>
    <dgm:cxn modelId="{2659FFF0-28E8-4D8F-9F4C-7E51355E1106}" type="presParOf" srcId="{9837CFDD-73C9-4CEC-B05F-701F1ADF80C7}" destId="{98289F8D-75D3-4B55-943A-E3F4FA0CF9D0}" srcOrd="5" destOrd="0" presId="urn:microsoft.com/office/officeart/2005/8/layout/hProcess11"/>
    <dgm:cxn modelId="{3D0E604E-4F4D-463F-B32B-A21A588E958F}" type="presParOf" srcId="{9837CFDD-73C9-4CEC-B05F-701F1ADF80C7}" destId="{AC2143F0-2CB7-4486-851F-30029D3CCA3D}" srcOrd="6" destOrd="0" presId="urn:microsoft.com/office/officeart/2005/8/layout/hProcess11"/>
    <dgm:cxn modelId="{A38AFCC5-D459-4394-9F96-45B221C7587D}" type="presParOf" srcId="{AC2143F0-2CB7-4486-851F-30029D3CCA3D}" destId="{DBB53341-D2E9-4FBF-8297-2C6A5C1CFCF0}" srcOrd="0" destOrd="0" presId="urn:microsoft.com/office/officeart/2005/8/layout/hProcess11"/>
    <dgm:cxn modelId="{15222F00-4928-4C89-A804-65752DCB7136}" type="presParOf" srcId="{AC2143F0-2CB7-4486-851F-30029D3CCA3D}" destId="{AB6E5690-1147-42E9-A5F4-C183F8C62B31}" srcOrd="1" destOrd="0" presId="urn:microsoft.com/office/officeart/2005/8/layout/hProcess11"/>
    <dgm:cxn modelId="{F31746AA-4F75-491F-9A1E-643E5296AE35}" type="presParOf" srcId="{AC2143F0-2CB7-4486-851F-30029D3CCA3D}" destId="{F35C9F33-6EE7-4B11-B94C-AD7B7C606B23}" srcOrd="2" destOrd="0" presId="urn:microsoft.com/office/officeart/2005/8/layout/hProcess11"/>
    <dgm:cxn modelId="{F83705F0-1E9B-48EC-A642-A65312B04C5E}" type="presParOf" srcId="{9837CFDD-73C9-4CEC-B05F-701F1ADF80C7}" destId="{4250FE10-7CA1-4C3F-BD96-82EB5D7FD2D3}" srcOrd="7" destOrd="0" presId="urn:microsoft.com/office/officeart/2005/8/layout/hProcess11"/>
    <dgm:cxn modelId="{52C0DB3E-0D30-4102-B464-E8599266DDC2}" type="presParOf" srcId="{9837CFDD-73C9-4CEC-B05F-701F1ADF80C7}" destId="{B4468919-28F0-4328-AA46-C7E4BDFEDBD0}" srcOrd="8" destOrd="0" presId="urn:microsoft.com/office/officeart/2005/8/layout/hProcess11"/>
    <dgm:cxn modelId="{B0D3B59C-3659-489B-A192-19C57B98567E}" type="presParOf" srcId="{B4468919-28F0-4328-AA46-C7E4BDFEDBD0}" destId="{CF0F33F7-F202-4991-8BD4-B980EE249EED}" srcOrd="0" destOrd="0" presId="urn:microsoft.com/office/officeart/2005/8/layout/hProcess11"/>
    <dgm:cxn modelId="{48183557-55BC-4A6A-8C61-0DBCC8FEF272}" type="presParOf" srcId="{B4468919-28F0-4328-AA46-C7E4BDFEDBD0}" destId="{B6ED9E71-EBC3-4085-A9AD-0E1040E2E0B4}" srcOrd="1" destOrd="0" presId="urn:microsoft.com/office/officeart/2005/8/layout/hProcess11"/>
    <dgm:cxn modelId="{DB8F151D-F8F8-41D7-AC5A-B7325F178AC6}" type="presParOf" srcId="{B4468919-28F0-4328-AA46-C7E4BDFEDBD0}" destId="{4323A31A-897D-4CC1-A575-FC9E98A55F14}" srcOrd="2" destOrd="0" presId="urn:microsoft.com/office/officeart/2005/8/layout/hProcess11"/>
    <dgm:cxn modelId="{D6388CC2-DB4E-4A45-95B4-5932E349F529}" type="presParOf" srcId="{9837CFDD-73C9-4CEC-B05F-701F1ADF80C7}" destId="{5D37B77D-0B5A-4579-BA52-25F5340B9DC3}" srcOrd="9" destOrd="0" presId="urn:microsoft.com/office/officeart/2005/8/layout/hProcess11"/>
    <dgm:cxn modelId="{9AC9B99C-0532-4C27-B0C8-2325B5D399C9}" type="presParOf" srcId="{9837CFDD-73C9-4CEC-B05F-701F1ADF80C7}" destId="{A1BF6E6D-55E7-45E2-A1D4-8D3F647C3AC3}" srcOrd="10" destOrd="0" presId="urn:microsoft.com/office/officeart/2005/8/layout/hProcess11"/>
    <dgm:cxn modelId="{475CFF08-E613-4951-BDC6-A3571296E164}" type="presParOf" srcId="{A1BF6E6D-55E7-45E2-A1D4-8D3F647C3AC3}" destId="{54F52064-67D0-4795-9802-60383A2E7623}" srcOrd="0" destOrd="0" presId="urn:microsoft.com/office/officeart/2005/8/layout/hProcess11"/>
    <dgm:cxn modelId="{0B572840-738C-41CE-BA0C-3AF94976A471}" type="presParOf" srcId="{A1BF6E6D-55E7-45E2-A1D4-8D3F647C3AC3}" destId="{5B7EF4EF-4DC1-4565-88B1-0463CE4B22D6}" srcOrd="1" destOrd="0" presId="urn:microsoft.com/office/officeart/2005/8/layout/hProcess11"/>
    <dgm:cxn modelId="{1171DA9E-3431-4B96-A954-FFB1D4973228}" type="presParOf" srcId="{A1BF6E6D-55E7-45E2-A1D4-8D3F647C3AC3}" destId="{81874D1F-691C-4643-A1EC-AC889A98C15C}"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8402-1083-4312-96D0-F898834FAD7D}">
      <dsp:nvSpPr>
        <dsp:cNvPr id="0" name=""/>
        <dsp:cNvSpPr/>
      </dsp:nvSpPr>
      <dsp:spPr>
        <a:xfrm>
          <a:off x="0" y="1092221"/>
          <a:ext cx="11567867" cy="1456295"/>
        </a:xfrm>
        <a:prstGeom prst="notchedRightArrow">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dsp:style>
    </dsp:sp>
    <dsp:sp modelId="{A007BB0E-9E78-42A5-9CC1-1B066372A412}">
      <dsp:nvSpPr>
        <dsp:cNvPr id="0" name=""/>
        <dsp:cNvSpPr/>
      </dsp:nvSpPr>
      <dsp:spPr>
        <a:xfrm>
          <a:off x="2859"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Tinkerer</a:t>
          </a:r>
        </a:p>
      </dsp:txBody>
      <dsp:txXfrm>
        <a:off x="2859" y="0"/>
        <a:ext cx="1664857" cy="1456295"/>
      </dsp:txXfrm>
    </dsp:sp>
    <dsp:sp modelId="{11B1B649-0D1A-4B00-9A72-5CA4E6A699AF}">
      <dsp:nvSpPr>
        <dsp:cNvPr id="0" name=""/>
        <dsp:cNvSpPr/>
      </dsp:nvSpPr>
      <dsp:spPr>
        <a:xfrm>
          <a:off x="653251"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8253F49A-E15F-454B-AF53-F868191B5D77}">
      <dsp:nvSpPr>
        <dsp:cNvPr id="0" name=""/>
        <dsp:cNvSpPr/>
      </dsp:nvSpPr>
      <dsp:spPr>
        <a:xfrm>
          <a:off x="1750960"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Education</a:t>
          </a:r>
        </a:p>
      </dsp:txBody>
      <dsp:txXfrm>
        <a:off x="1750960" y="2184443"/>
        <a:ext cx="1664857" cy="1456295"/>
      </dsp:txXfrm>
    </dsp:sp>
    <dsp:sp modelId="{A8BBB22C-7911-48AA-BFBB-E702B0263DC7}">
      <dsp:nvSpPr>
        <dsp:cNvPr id="0" name=""/>
        <dsp:cNvSpPr/>
      </dsp:nvSpPr>
      <dsp:spPr>
        <a:xfrm>
          <a:off x="2401352"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421DD41B-C3D3-4566-A499-DF36FD3EAC90}">
      <dsp:nvSpPr>
        <dsp:cNvPr id="0" name=""/>
        <dsp:cNvSpPr/>
      </dsp:nvSpPr>
      <dsp:spPr>
        <a:xfrm>
          <a:off x="3499061"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Hobbyist</a:t>
          </a:r>
        </a:p>
      </dsp:txBody>
      <dsp:txXfrm>
        <a:off x="3499061" y="0"/>
        <a:ext cx="1664857" cy="1456295"/>
      </dsp:txXfrm>
    </dsp:sp>
    <dsp:sp modelId="{CC9137CB-8FB5-461A-85F4-6784660CFE5C}">
      <dsp:nvSpPr>
        <dsp:cNvPr id="0" name=""/>
        <dsp:cNvSpPr/>
      </dsp:nvSpPr>
      <dsp:spPr>
        <a:xfrm>
          <a:off x="4149453"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DBB53341-D2E9-4FBF-8297-2C6A5C1CFCF0}">
      <dsp:nvSpPr>
        <dsp:cNvPr id="0" name=""/>
        <dsp:cNvSpPr/>
      </dsp:nvSpPr>
      <dsp:spPr>
        <a:xfrm>
          <a:off x="5247162"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err="1"/>
            <a:t>Prototyper</a:t>
          </a:r>
          <a:endParaRPr lang="en-US" sz="1700" kern="1200" dirty="0"/>
        </a:p>
        <a:p>
          <a:pPr lvl="0" algn="ctr" defTabSz="755650">
            <a:lnSpc>
              <a:spcPct val="90000"/>
            </a:lnSpc>
            <a:spcBef>
              <a:spcPct val="0"/>
            </a:spcBef>
            <a:spcAft>
              <a:spcPct val="35000"/>
            </a:spcAft>
          </a:pPr>
          <a:r>
            <a:rPr lang="en-US" sz="1700" kern="1200" dirty="0"/>
            <a:t>(personal, Enterprise, etc.)</a:t>
          </a:r>
        </a:p>
      </dsp:txBody>
      <dsp:txXfrm>
        <a:off x="5247162" y="2184443"/>
        <a:ext cx="1664857" cy="1456295"/>
      </dsp:txXfrm>
    </dsp:sp>
    <dsp:sp modelId="{AB6E5690-1147-42E9-A5F4-C183F8C62B31}">
      <dsp:nvSpPr>
        <dsp:cNvPr id="0" name=""/>
        <dsp:cNvSpPr/>
      </dsp:nvSpPr>
      <dsp:spPr>
        <a:xfrm>
          <a:off x="58975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CF0F33F7-F202-4991-8BD4-B980EE249EED}">
      <dsp:nvSpPr>
        <dsp:cNvPr id="0" name=""/>
        <dsp:cNvSpPr/>
      </dsp:nvSpPr>
      <dsp:spPr>
        <a:xfrm>
          <a:off x="6995262"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Small Scale Production / Crowd Funding</a:t>
          </a:r>
        </a:p>
      </dsp:txBody>
      <dsp:txXfrm>
        <a:off x="6995262" y="0"/>
        <a:ext cx="1664857" cy="1456295"/>
      </dsp:txXfrm>
    </dsp:sp>
    <dsp:sp modelId="{B6ED9E71-EBC3-4085-A9AD-0E1040E2E0B4}">
      <dsp:nvSpPr>
        <dsp:cNvPr id="0" name=""/>
        <dsp:cNvSpPr/>
      </dsp:nvSpPr>
      <dsp:spPr>
        <a:xfrm>
          <a:off x="76456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54F52064-67D0-4795-9802-60383A2E7623}">
      <dsp:nvSpPr>
        <dsp:cNvPr id="0" name=""/>
        <dsp:cNvSpPr/>
      </dsp:nvSpPr>
      <dsp:spPr>
        <a:xfrm>
          <a:off x="8743363"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Large Scale Production/ Enterprise</a:t>
          </a:r>
        </a:p>
      </dsp:txBody>
      <dsp:txXfrm>
        <a:off x="8743363" y="2184443"/>
        <a:ext cx="1664857" cy="1456295"/>
      </dsp:txXfrm>
    </dsp:sp>
    <dsp:sp modelId="{5B7EF4EF-4DC1-4565-88B1-0463CE4B22D6}">
      <dsp:nvSpPr>
        <dsp:cNvPr id="0" name=""/>
        <dsp:cNvSpPr/>
      </dsp:nvSpPr>
      <dsp:spPr>
        <a:xfrm>
          <a:off x="9393755"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3/17/2016 1:50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3/17/2016 1:50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free version of Windows 10 for small IoT Devices is called Windows 10 IoT Core. IoT Core is Windows, but without the desktop and shell components. Instead, your app owns the user interface</a:t>
            </a:r>
            <a:r>
              <a:rPr lang="en-US" baseline="0" dirty="0"/>
              <a:t> and experience.</a:t>
            </a:r>
          </a:p>
          <a:p>
            <a:endParaRPr lang="en-US" baseline="0" dirty="0"/>
          </a:p>
          <a:p>
            <a:r>
              <a:rPr lang="en-US" baseline="0" dirty="0"/>
              <a:t>Windows 10 IoT Core runs a single foreground app at a time, however, you can create long-running background tasks which run concurrently with your app.</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283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answer the “why” of</a:t>
            </a:r>
            <a:r>
              <a:rPr lang="en-US" baseline="0" dirty="0"/>
              <a:t> IoT core and of makers in general)</a:t>
            </a:r>
          </a:p>
          <a:p>
            <a:endParaRPr lang="en-US" baseline="0" dirty="0"/>
          </a:p>
          <a:p>
            <a:r>
              <a:rPr lang="en-US" dirty="0"/>
              <a:t>“Microsoft views making as a continuum,</a:t>
            </a:r>
            <a:r>
              <a:rPr lang="en-US" baseline="0" dirty="0"/>
              <a:t> starting from tinkerers and education through to hobbyists, pre-production, prototyping, production, and more. It’s not just about a student in school, but also about the person prototyping the next cool product at a fortune 500. Windows 10 IoT Core has been designed for all of these makers.”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B4DD44D-3C56-441C-A243-2430F09F9BC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68256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in follow-on lab modules.”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530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most of you will also participate in the Azure parts of this series, we’re using an</a:t>
            </a:r>
            <a:r>
              <a:rPr lang="en-US" baseline="0" dirty="0"/>
              <a:t> integrated sensor HAT-like (Hardware Attached on Top) board from GHI</a:t>
            </a:r>
          </a:p>
          <a:p>
            <a:endParaRPr lang="en-US" baseline="0" dirty="0"/>
          </a:p>
          <a:p>
            <a:r>
              <a:rPr lang="en-US" baseline="0" dirty="0"/>
              <a:t>This board was developed especially for Azure labs and simplifies connectivity to sensors in a way that lets you focus on Azure. It includes libraries which abstract away the underlying IO, much like you would have if you coded for a shield on an Arduino.”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229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follow-on to this lab, we also have the Azure IoT lab. In that, you’ll learn how to use the Raspberry Pi to send sensor data to IoT Hub and process it using other Azure IoT services.</a:t>
            </a:r>
          </a:p>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get to this slide no later than 10 minutes into the session</a:t>
            </a:r>
          </a:p>
          <a:p>
            <a:endParaRPr lang="en-US" dirty="0"/>
          </a:p>
          <a:p>
            <a:r>
              <a:rPr lang="en-US" dirty="0"/>
              <a:t>Show how to get to the lab</a:t>
            </a:r>
            <a:r>
              <a:rPr lang="en-US" baseline="0" dirty="0"/>
              <a:t> on the workstation, and then leave this slide up on the projector.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54298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minutes into the session (10 minutes after end of presentation)</a:t>
            </a:r>
          </a:p>
          <a:p>
            <a:endParaRPr lang="en-US" dirty="0"/>
          </a:p>
          <a:p>
            <a:r>
              <a:rPr lang="en-US" dirty="0"/>
              <a:t>If</a:t>
            </a:r>
            <a:r>
              <a:rPr lang="en-US" baseline="0" dirty="0"/>
              <a:t> it looks like more than a few people are having problems, do a deploy from the podium. Anyone interested can watch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003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minutes into the session (half hour after the presentation ends)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699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End of session</a:t>
            </a:r>
          </a:p>
          <a:p>
            <a:endParaRPr lang="en-US" dirty="0"/>
          </a:p>
          <a:p>
            <a:r>
              <a:rPr lang="en-US" dirty="0"/>
              <a:t>“Thanks everyone! I hope you were able to make</a:t>
            </a:r>
            <a:r>
              <a:rPr lang="en-US" baseline="0" dirty="0"/>
              <a:t> it through all of the exercises. If not, feel free to hang around for a bit to keep working during the break. You’re also welcome to come back again and repeat the lab.</a:t>
            </a:r>
          </a:p>
          <a:p>
            <a:endParaRPr lang="en-US" baseline="0" dirty="0"/>
          </a:p>
          <a:p>
            <a:r>
              <a:rPr lang="en-US" baseline="0" dirty="0"/>
              <a:t>If you really want to tinker and experiment, come back to the Open Hack. Space permitting, this runs during all sessions on days 2 and 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20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“Moore’s law tells us that computers are</a:t>
            </a:r>
            <a:r>
              <a:rPr lang="en-US" sz="900" b="0" i="0" kern="1200" baseline="0" dirty="0">
                <a:solidFill>
                  <a:schemeClr val="tx1"/>
                </a:solidFill>
                <a:effectLst/>
                <a:latin typeface="Segoe UI Light" pitchFamily="34" charset="0"/>
                <a:ea typeface="+mn-ea"/>
                <a:cs typeface="+mn-cs"/>
              </a:rPr>
              <a:t> still getting more powerful. </a:t>
            </a:r>
            <a:r>
              <a:rPr lang="en-US" sz="900" b="0" i="0" kern="1200" baseline="0" dirty="0" err="1">
                <a:solidFill>
                  <a:schemeClr val="tx1"/>
                </a:solidFill>
                <a:effectLst/>
                <a:latin typeface="Segoe UI Light" pitchFamily="34" charset="0"/>
                <a:ea typeface="+mn-ea"/>
                <a:cs typeface="+mn-cs"/>
              </a:rPr>
              <a:t>Koomey’s</a:t>
            </a:r>
            <a:r>
              <a:rPr lang="en-US" sz="900" b="0" i="0" kern="1200" baseline="0" dirty="0">
                <a:solidFill>
                  <a:schemeClr val="tx1"/>
                </a:solidFill>
                <a:effectLst/>
                <a:latin typeface="Segoe UI Light" pitchFamily="34" charset="0"/>
                <a:ea typeface="+mn-ea"/>
                <a:cs typeface="+mn-cs"/>
              </a:rPr>
              <a:t> law tells us that they also require a lot less power than they did in the past. And Metcalf’s law observes that computers are more valuable when they are more connected. All of these things apply directly to, and in fact enable, IoT.”</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Reference:</a:t>
            </a:r>
          </a:p>
          <a:p>
            <a:r>
              <a:rPr lang="en-US" sz="900" b="0" i="0" kern="1200" dirty="0">
                <a:solidFill>
                  <a:schemeClr val="tx1"/>
                </a:solidFill>
                <a:effectLst/>
                <a:latin typeface="Segoe UI Light" pitchFamily="34" charset="0"/>
                <a:ea typeface="+mn-ea"/>
                <a:cs typeface="+mn-cs"/>
              </a:rPr>
              <a:t>The graphs are illustrations,</a:t>
            </a:r>
            <a:r>
              <a:rPr lang="en-US" sz="900" b="0" i="0" kern="1200" baseline="0" dirty="0">
                <a:solidFill>
                  <a:schemeClr val="tx1"/>
                </a:solidFill>
                <a:effectLst/>
                <a:latin typeface="Segoe UI Light" pitchFamily="34" charset="0"/>
                <a:ea typeface="+mn-ea"/>
                <a:cs typeface="+mn-cs"/>
              </a:rPr>
              <a:t> not exact values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Moore's law</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is the observation that the number of </a:t>
            </a:r>
            <a:r>
              <a:rPr lang="en-US" sz="900" b="0" i="0" u="none" strike="noStrike" kern="1200" dirty="0">
                <a:solidFill>
                  <a:schemeClr val="tx1"/>
                </a:solidFill>
                <a:effectLst/>
                <a:latin typeface="Segoe UI Light" pitchFamily="34" charset="0"/>
                <a:ea typeface="+mn-ea"/>
                <a:cs typeface="+mn-cs"/>
              </a:rPr>
              <a:t>transistors</a:t>
            </a:r>
            <a:r>
              <a:rPr lang="en-US" sz="900" b="0" i="0" kern="1200" dirty="0">
                <a:solidFill>
                  <a:schemeClr val="tx1"/>
                </a:solidFill>
                <a:effectLst/>
                <a:latin typeface="Segoe UI Light" pitchFamily="34" charset="0"/>
                <a:ea typeface="+mn-ea"/>
                <a:cs typeface="+mn-cs"/>
              </a:rPr>
              <a:t> in a dense </a:t>
            </a:r>
            <a:r>
              <a:rPr lang="en-US" sz="900" b="0" i="0" u="none" strike="noStrike" kern="1200" dirty="0">
                <a:solidFill>
                  <a:schemeClr val="tx1"/>
                </a:solidFill>
                <a:effectLst/>
                <a:latin typeface="Segoe UI Light" pitchFamily="34" charset="0"/>
                <a:ea typeface="+mn-ea"/>
                <a:cs typeface="+mn-cs"/>
              </a:rPr>
              <a:t>integrated circuit</a:t>
            </a:r>
            <a:r>
              <a:rPr lang="en-US" sz="900" b="0" i="0" kern="1200" dirty="0">
                <a:solidFill>
                  <a:schemeClr val="tx1"/>
                </a:solidFill>
                <a:effectLst/>
                <a:latin typeface="Segoe UI Light" pitchFamily="34" charset="0"/>
                <a:ea typeface="+mn-ea"/>
                <a:cs typeface="+mn-cs"/>
              </a:rPr>
              <a:t> doubles approximately every two years.</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Metcalfe's law</a:t>
            </a:r>
            <a:r>
              <a:rPr lang="en-US" sz="900" b="0" i="0" kern="1200" dirty="0">
                <a:solidFill>
                  <a:schemeClr val="tx1"/>
                </a:solidFill>
                <a:effectLst/>
                <a:latin typeface="Segoe UI Light" pitchFamily="34" charset="0"/>
                <a:ea typeface="+mn-ea"/>
                <a:cs typeface="+mn-cs"/>
              </a:rPr>
              <a:t> states that the value of a </a:t>
            </a:r>
            <a:r>
              <a:rPr lang="en-US" sz="900" b="0" i="0" u="none" strike="noStrike" kern="1200" dirty="0">
                <a:solidFill>
                  <a:schemeClr val="tx1"/>
                </a:solidFill>
                <a:effectLst/>
                <a:latin typeface="Segoe UI Light" pitchFamily="34" charset="0"/>
                <a:ea typeface="+mn-ea"/>
                <a:cs typeface="+mn-cs"/>
              </a:rPr>
              <a:t>telecommunications network</a:t>
            </a:r>
            <a:r>
              <a:rPr lang="en-US" sz="900" b="0" i="0" kern="1200" dirty="0">
                <a:solidFill>
                  <a:schemeClr val="tx1"/>
                </a:solidFill>
                <a:effectLst/>
                <a:latin typeface="Segoe UI Light" pitchFamily="34" charset="0"/>
                <a:ea typeface="+mn-ea"/>
                <a:cs typeface="+mn-cs"/>
              </a:rPr>
              <a:t> is </a:t>
            </a:r>
            <a:r>
              <a:rPr lang="en-US" sz="900" b="0" i="0" u="none" strike="noStrike" kern="1200" dirty="0">
                <a:solidFill>
                  <a:schemeClr val="tx1"/>
                </a:solidFill>
                <a:effectLst/>
                <a:latin typeface="Segoe UI Light" pitchFamily="34" charset="0"/>
                <a:ea typeface="+mn-ea"/>
                <a:cs typeface="+mn-cs"/>
              </a:rPr>
              <a:t>proportional to the square</a:t>
            </a:r>
            <a:r>
              <a:rPr lang="en-US" sz="900" b="0" i="0" kern="1200" dirty="0">
                <a:solidFill>
                  <a:schemeClr val="tx1"/>
                </a:solidFill>
                <a:effectLst/>
                <a:latin typeface="Segoe UI Light" pitchFamily="34" charset="0"/>
                <a:ea typeface="+mn-ea"/>
                <a:cs typeface="+mn-cs"/>
              </a:rPr>
              <a:t> of the number of connected users of the system (</a:t>
            </a:r>
            <a:r>
              <a:rPr lang="en-US" sz="900" b="0" i="1" kern="1200" dirty="0">
                <a:solidFill>
                  <a:schemeClr val="tx1"/>
                </a:solidFill>
                <a:effectLst/>
                <a:latin typeface="Segoe UI Light" pitchFamily="34" charset="0"/>
                <a:ea typeface="+mn-ea"/>
                <a:cs typeface="+mn-cs"/>
              </a:rPr>
              <a:t>n</a:t>
            </a:r>
            <a:r>
              <a:rPr lang="en-US" sz="900" b="0" i="0"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kern="1200" dirty="0" err="1">
                <a:solidFill>
                  <a:schemeClr val="tx1"/>
                </a:solidFill>
                <a:effectLst/>
                <a:latin typeface="Segoe UI Light" pitchFamily="34" charset="0"/>
                <a:ea typeface="+mn-ea"/>
                <a:cs typeface="+mn-cs"/>
              </a:rPr>
              <a:t>Koomey’s</a:t>
            </a:r>
            <a:r>
              <a:rPr lang="en-US" sz="900" b="1" i="0" kern="1200" dirty="0">
                <a:solidFill>
                  <a:schemeClr val="tx1"/>
                </a:solidFill>
                <a:effectLst/>
                <a:latin typeface="Segoe UI Light" pitchFamily="34" charset="0"/>
                <a:ea typeface="+mn-ea"/>
                <a:cs typeface="+mn-cs"/>
              </a:rPr>
              <a:t> law</a:t>
            </a:r>
            <a:r>
              <a:rPr lang="en-US" sz="900" b="0" i="0" kern="1200" dirty="0">
                <a:solidFill>
                  <a:schemeClr val="tx1"/>
                </a:solidFill>
                <a:effectLst/>
                <a:latin typeface="Segoe UI Light" pitchFamily="34" charset="0"/>
                <a:ea typeface="+mn-ea"/>
                <a:cs typeface="+mn-cs"/>
              </a:rPr>
              <a:t> describes a long-term trend in the </a:t>
            </a:r>
            <a:r>
              <a:rPr lang="en-US" sz="900" b="0" i="0" u="none" strike="noStrike" kern="1200" dirty="0">
                <a:solidFill>
                  <a:schemeClr val="tx1"/>
                </a:solidFill>
                <a:effectLst/>
                <a:latin typeface="Segoe UI Light" pitchFamily="34" charset="0"/>
                <a:ea typeface="+mn-ea"/>
                <a:cs typeface="+mn-cs"/>
              </a:rPr>
              <a:t>history of computing hardware</a:t>
            </a:r>
            <a:r>
              <a:rPr lang="en-US" sz="900" b="0" i="0" kern="1200" dirty="0">
                <a:solidFill>
                  <a:schemeClr val="tx1"/>
                </a:solidFill>
                <a:effectLst/>
                <a:latin typeface="Segoe UI Light" pitchFamily="34" charset="0"/>
                <a:ea typeface="+mn-ea"/>
                <a:cs typeface="+mn-cs"/>
              </a:rPr>
              <a:t>. The number of computations per </a:t>
            </a:r>
            <a:r>
              <a:rPr lang="en-US" sz="900" b="0" i="0" u="none" strike="noStrike" kern="1200" dirty="0">
                <a:solidFill>
                  <a:schemeClr val="tx1"/>
                </a:solidFill>
                <a:effectLst/>
                <a:latin typeface="Segoe UI Light" pitchFamily="34" charset="0"/>
                <a:ea typeface="+mn-ea"/>
                <a:cs typeface="+mn-cs"/>
              </a:rPr>
              <a:t>joule</a:t>
            </a:r>
            <a:r>
              <a:rPr lang="en-US" sz="900" b="0" i="0" kern="1200" dirty="0">
                <a:solidFill>
                  <a:schemeClr val="tx1"/>
                </a:solidFill>
                <a:effectLst/>
                <a:latin typeface="Segoe UI Light" pitchFamily="34" charset="0"/>
                <a:ea typeface="+mn-ea"/>
                <a:cs typeface="+mn-cs"/>
              </a:rPr>
              <a:t> of energy dissipated has been doubling approximately every 1.57 years. This trend has been remarkably stable since the 1950s (</a:t>
            </a:r>
            <a:r>
              <a:rPr lang="en-US" sz="900" b="0" i="1" u="none" strike="noStrike" kern="1200" dirty="0">
                <a:solidFill>
                  <a:schemeClr val="tx1"/>
                </a:solidFill>
                <a:effectLst/>
                <a:latin typeface="Segoe UI Light" pitchFamily="34" charset="0"/>
                <a:ea typeface="+mn-ea"/>
                <a:cs typeface="+mn-cs"/>
              </a:rPr>
              <a:t>R</a:t>
            </a:r>
            <a:r>
              <a:rPr lang="en-US" sz="900" b="0" i="0" u="none" strike="noStrike"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of over 98%) and has actually been somewhat faster than </a:t>
            </a:r>
            <a:r>
              <a:rPr lang="en-US" sz="900" b="0" i="0" u="none" strike="noStrike" kern="1200" dirty="0">
                <a:solidFill>
                  <a:schemeClr val="tx1"/>
                </a:solidFill>
                <a:effectLst/>
                <a:latin typeface="Segoe UI Light" pitchFamily="34" charset="0"/>
                <a:ea typeface="+mn-ea"/>
                <a:cs typeface="+mn-cs"/>
              </a:rPr>
              <a:t>Moore’s law</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Jonathan </a:t>
            </a:r>
            <a:r>
              <a:rPr lang="en-US" sz="900" b="0" i="0" u="none" strike="noStrike" kern="1200" dirty="0" err="1">
                <a:solidFill>
                  <a:schemeClr val="tx1"/>
                </a:solidFill>
                <a:effectLst/>
                <a:latin typeface="Segoe UI Light" pitchFamily="34" charset="0"/>
                <a:ea typeface="+mn-ea"/>
                <a:cs typeface="+mn-cs"/>
              </a:rPr>
              <a:t>Koomey</a:t>
            </a:r>
            <a:r>
              <a:rPr lang="en-US" sz="900" b="0" i="0" kern="1200" dirty="0">
                <a:solidFill>
                  <a:schemeClr val="tx1"/>
                </a:solidFill>
                <a:effectLst/>
                <a:latin typeface="Segoe UI Light" pitchFamily="34" charset="0"/>
                <a:ea typeface="+mn-ea"/>
                <a:cs typeface="+mn-cs"/>
              </a:rPr>
              <a:t> articulated the trend as follows: "at a fixed computing load, the amount of battery you need will fall by a factor of two every year and a half."</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383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just a few years ago, the uses for IoT were pretty limited. Mostly smart embedded devices doing PC-like things, as well as many of the scenarios carried over from decades of embedded computing.”</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900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seeing IoT everywhere,</a:t>
            </a:r>
            <a:r>
              <a:rPr lang="en-US" baseline="0" dirty="0"/>
              <a:t> with devices that are smarter because they are both more powerful and more connected.”</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530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“Today, you</a:t>
            </a:r>
            <a:r>
              <a:rPr lang="en-IN" baseline="0" dirty="0"/>
              <a:t> can buy a very powerful device for $35 or less, connect it to services like Azure, develop for it using commercial-grade tools like Visual Studio, and save your company, or your clients, a ton of money due to the intelligence gained and automation performed.”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6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our free client operating</a:t>
            </a:r>
            <a:r>
              <a:rPr lang="en-US" baseline="0" dirty="0"/>
              <a:t> system</a:t>
            </a:r>
            <a:r>
              <a:rPr lang="en-US" dirty="0"/>
              <a:t> that addresses part</a:t>
            </a:r>
            <a:r>
              <a:rPr lang="en-US" baseline="0" dirty="0"/>
              <a:t> of this category: Windows 10 IoT Core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6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916" rtl="0" eaLnBrk="1" fontAlgn="auto" latinLnBrk="0" hangingPunct="1">
              <a:lnSpc>
                <a:spcPct val="90000"/>
              </a:lnSpc>
              <a:spcBef>
                <a:spcPts val="0"/>
              </a:spcBef>
              <a:spcAft>
                <a:spcPts val="340"/>
              </a:spcAft>
              <a:buClrTx/>
              <a:buSzTx/>
              <a:buFontTx/>
              <a:buNone/>
              <a:tabLst/>
              <a:defRPr/>
            </a:pPr>
            <a:r>
              <a:rPr lang="en-US" baseline="0" dirty="0"/>
              <a:t>“With Windows 10, we’ve taken our best work from Desktop, Windows Phone, and Xbox merged it into a single core operating system with a tailored experience for each device. Windows 10 runs on everything from Phone to laptop to desktop to IoT devices and </a:t>
            </a:r>
            <a:r>
              <a:rPr lang="en-US" baseline="0" dirty="0" err="1"/>
              <a:t>Hololens</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01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developers, the most exciting part of unifying Windows is the Universal Windows Platform (UWP) programming model. UWP defines a full set of APIs supported by languages including C++, C#/VB, and JavaScript. Additionally, for IoT apps and more, we’ve added support for Wiring, Python, and Node.js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apps you write are not just source compatible, but are binary compatible (within processor family) across devices.”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445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10 for IoT is officially available</a:t>
            </a:r>
            <a:r>
              <a:rPr lang="en-US" baseline="0" dirty="0"/>
              <a:t> on three families of boards:</a:t>
            </a:r>
          </a:p>
          <a:p>
            <a:endParaRPr lang="en-US" baseline="0" dirty="0"/>
          </a:p>
          <a:p>
            <a:r>
              <a:rPr lang="en-US" baseline="0" dirty="0"/>
              <a:t>Raspberry Pi 2 and 3</a:t>
            </a:r>
          </a:p>
          <a:p>
            <a:r>
              <a:rPr lang="en-US" baseline="0" dirty="0" err="1"/>
              <a:t>Minnowboard</a:t>
            </a:r>
            <a:r>
              <a:rPr lang="en-US" baseline="0" dirty="0"/>
              <a:t> Max (essentially the guts of a tablet)</a:t>
            </a:r>
          </a:p>
          <a:p>
            <a:r>
              <a:rPr lang="en-US" baseline="0" dirty="0" err="1"/>
              <a:t>Dragonboard</a:t>
            </a:r>
            <a:r>
              <a:rPr lang="en-US" baseline="0" dirty="0"/>
              <a:t> (essentially the guts of a phone)</a:t>
            </a:r>
          </a:p>
          <a:p>
            <a:endParaRPr lang="en-US" baseline="0" dirty="0"/>
          </a:p>
          <a:p>
            <a:r>
              <a:rPr lang="en-US" baseline="0" dirty="0"/>
              <a:t>Additionally, companies like </a:t>
            </a:r>
            <a:r>
              <a:rPr lang="en-US" baseline="0" dirty="0" err="1"/>
              <a:t>Toradex</a:t>
            </a:r>
            <a:r>
              <a:rPr lang="en-US" baseline="0" dirty="0"/>
              <a:t> have ported Windows 10 IoT Core to modules running other processors, like the </a:t>
            </a:r>
            <a:r>
              <a:rPr lang="en-US" baseline="0" dirty="0" err="1"/>
              <a:t>Nvidia</a:t>
            </a:r>
            <a:r>
              <a:rPr lang="en-US" baseline="0" dirty="0"/>
              <a:t> </a:t>
            </a:r>
            <a:r>
              <a:rPr lang="en-US" baseline="0" dirty="0" err="1"/>
              <a:t>Tegra</a:t>
            </a:r>
            <a:r>
              <a:rPr lang="en-US" baseline="0" dirty="0"/>
              <a:t> 3.</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Part of UWP is our programming model for IoT. When targeting these devices with Windows 10 IoT Core, you get low-level access to GPIO, PWM, SPI, I2C, and more.”</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98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19.png"/></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68.png"/><Relationship Id="rId68" Type="http://schemas.openxmlformats.org/officeDocument/2006/relationships/image" Target="../media/image73.jpeg"/><Relationship Id="rId84" Type="http://schemas.openxmlformats.org/officeDocument/2006/relationships/image" Target="../media/image88.png"/><Relationship Id="rId89" Type="http://schemas.openxmlformats.org/officeDocument/2006/relationships/image" Target="../media/image93.png"/><Relationship Id="rId2" Type="http://schemas.openxmlformats.org/officeDocument/2006/relationships/notesSlide" Target="../notesSlides/notesSlide4.xml"/><Relationship Id="rId16" Type="http://schemas.openxmlformats.org/officeDocument/2006/relationships/image" Target="../media/image23.png"/><Relationship Id="rId29" Type="http://schemas.openxmlformats.org/officeDocument/2006/relationships/image" Target="../media/image36.png"/><Relationship Id="rId107" Type="http://schemas.openxmlformats.org/officeDocument/2006/relationships/image" Target="../media/image109.png"/><Relationship Id="rId11" Type="http://schemas.openxmlformats.org/officeDocument/2006/relationships/image" Target="../media/image18.jpeg"/><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eg"/><Relationship Id="rId53" Type="http://schemas.openxmlformats.org/officeDocument/2006/relationships/image" Target="../media/image59.jpeg"/><Relationship Id="rId58" Type="http://schemas.openxmlformats.org/officeDocument/2006/relationships/image" Target="../media/image63.png"/><Relationship Id="rId66" Type="http://schemas.openxmlformats.org/officeDocument/2006/relationships/image" Target="../media/image71.png"/><Relationship Id="rId74" Type="http://schemas.openxmlformats.org/officeDocument/2006/relationships/image" Target="../media/image79.jpeg"/><Relationship Id="rId79" Type="http://schemas.openxmlformats.org/officeDocument/2006/relationships/image" Target="../media/image83.png"/><Relationship Id="rId87" Type="http://schemas.openxmlformats.org/officeDocument/2006/relationships/image" Target="../media/image91.png"/><Relationship Id="rId102" Type="http://schemas.openxmlformats.org/officeDocument/2006/relationships/image" Target="../media/image104.png"/><Relationship Id="rId110" Type="http://schemas.openxmlformats.org/officeDocument/2006/relationships/image" Target="../media/image112.jpeg"/><Relationship Id="rId5" Type="http://schemas.openxmlformats.org/officeDocument/2006/relationships/image" Target="../media/image12.jpeg"/><Relationship Id="rId61" Type="http://schemas.openxmlformats.org/officeDocument/2006/relationships/image" Target="../media/image66.png"/><Relationship Id="rId82" Type="http://schemas.openxmlformats.org/officeDocument/2006/relationships/image" Target="../media/image86.jpeg"/><Relationship Id="rId90" Type="http://schemas.openxmlformats.org/officeDocument/2006/relationships/image" Target="../media/image94.png"/><Relationship Id="rId95" Type="http://schemas.openxmlformats.org/officeDocument/2006/relationships/image" Target="../media/image98.jpeg"/><Relationship Id="rId19" Type="http://schemas.openxmlformats.org/officeDocument/2006/relationships/image" Target="../media/image26.jpe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jpe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100" Type="http://schemas.openxmlformats.org/officeDocument/2006/relationships/image" Target="../media/image102.jpeg"/><Relationship Id="rId105" Type="http://schemas.openxmlformats.org/officeDocument/2006/relationships/image" Target="../media/image107.jpeg"/><Relationship Id="rId8" Type="http://schemas.openxmlformats.org/officeDocument/2006/relationships/image" Target="../media/image15.png"/><Relationship Id="rId51" Type="http://schemas.openxmlformats.org/officeDocument/2006/relationships/image" Target="../media/image57.jpeg"/><Relationship Id="rId72" Type="http://schemas.openxmlformats.org/officeDocument/2006/relationships/image" Target="../media/image77.png"/><Relationship Id="rId80" Type="http://schemas.openxmlformats.org/officeDocument/2006/relationships/image" Target="../media/image84.png"/><Relationship Id="rId85" Type="http://schemas.openxmlformats.org/officeDocument/2006/relationships/image" Target="../media/image89.jpeg"/><Relationship Id="rId93" Type="http://schemas.microsoft.com/office/2007/relationships/hdphoto" Target="../media/hdphoto4.wdp"/><Relationship Id="rId98" Type="http://schemas.openxmlformats.org/officeDocument/2006/relationships/image" Target="../media/image101.png"/><Relationship Id="rId3" Type="http://schemas.openxmlformats.org/officeDocument/2006/relationships/image" Target="../media/image10.jpeg"/><Relationship Id="rId12" Type="http://schemas.openxmlformats.org/officeDocument/2006/relationships/image" Target="../media/image19.jp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4.png"/><Relationship Id="rId67" Type="http://schemas.openxmlformats.org/officeDocument/2006/relationships/image" Target="../media/image72.jpeg"/><Relationship Id="rId103" Type="http://schemas.openxmlformats.org/officeDocument/2006/relationships/image" Target="../media/image105.jpeg"/><Relationship Id="rId108" Type="http://schemas.openxmlformats.org/officeDocument/2006/relationships/image" Target="../media/image110.jpeg"/><Relationship Id="rId20" Type="http://schemas.openxmlformats.org/officeDocument/2006/relationships/image" Target="../media/image27.jpeg"/><Relationship Id="rId41" Type="http://schemas.openxmlformats.org/officeDocument/2006/relationships/image" Target="../media/image47.png"/><Relationship Id="rId54" Type="http://schemas.openxmlformats.org/officeDocument/2006/relationships/image" Target="../media/image60.jpeg"/><Relationship Id="rId62" Type="http://schemas.openxmlformats.org/officeDocument/2006/relationships/image" Target="../media/image67.png"/><Relationship Id="rId70" Type="http://schemas.openxmlformats.org/officeDocument/2006/relationships/image" Target="../media/image75.jpg"/><Relationship Id="rId75" Type="http://schemas.openxmlformats.org/officeDocument/2006/relationships/image" Target="../media/image80.png"/><Relationship Id="rId83" Type="http://schemas.openxmlformats.org/officeDocument/2006/relationships/image" Target="../media/image87.png"/><Relationship Id="rId88" Type="http://schemas.openxmlformats.org/officeDocument/2006/relationships/image" Target="../media/image92.jpeg"/><Relationship Id="rId91" Type="http://schemas.openxmlformats.org/officeDocument/2006/relationships/image" Target="../media/image95.png"/><Relationship Id="rId9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3.jpe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2.png"/><Relationship Id="rId49" Type="http://schemas.openxmlformats.org/officeDocument/2006/relationships/image" Target="../media/image55.png"/><Relationship Id="rId57" Type="http://schemas.microsoft.com/office/2007/relationships/hdphoto" Target="../media/hdphoto2.wdp"/><Relationship Id="rId106" Type="http://schemas.openxmlformats.org/officeDocument/2006/relationships/image" Target="../media/image108.jpeg"/><Relationship Id="rId10" Type="http://schemas.openxmlformats.org/officeDocument/2006/relationships/image" Target="../media/image17.png"/><Relationship Id="rId31" Type="http://schemas.openxmlformats.org/officeDocument/2006/relationships/image" Target="../media/image38.jpeg"/><Relationship Id="rId44" Type="http://schemas.openxmlformats.org/officeDocument/2006/relationships/image" Target="../media/image50.jpeg"/><Relationship Id="rId52" Type="http://schemas.openxmlformats.org/officeDocument/2006/relationships/image" Target="../media/image58.png"/><Relationship Id="rId60" Type="http://schemas.openxmlformats.org/officeDocument/2006/relationships/image" Target="../media/image65.jpeg"/><Relationship Id="rId65" Type="http://schemas.openxmlformats.org/officeDocument/2006/relationships/image" Target="../media/image70.jpeg"/><Relationship Id="rId73" Type="http://schemas.openxmlformats.org/officeDocument/2006/relationships/image" Target="../media/image78.png"/><Relationship Id="rId78" Type="http://schemas.microsoft.com/office/2007/relationships/hdphoto" Target="../media/hdphoto3.wdp"/><Relationship Id="rId81" Type="http://schemas.openxmlformats.org/officeDocument/2006/relationships/image" Target="../media/image85.jpeg"/><Relationship Id="rId86" Type="http://schemas.openxmlformats.org/officeDocument/2006/relationships/image" Target="../media/image90.jpeg"/><Relationship Id="rId94" Type="http://schemas.openxmlformats.org/officeDocument/2006/relationships/image" Target="../media/image97.jpeg"/><Relationship Id="rId99" Type="http://schemas.microsoft.com/office/2007/relationships/hdphoto" Target="../media/hdphoto5.wdp"/><Relationship Id="rId101" Type="http://schemas.openxmlformats.org/officeDocument/2006/relationships/image" Target="../media/image103.png"/><Relationship Id="rId4" Type="http://schemas.openxmlformats.org/officeDocument/2006/relationships/image" Target="../media/image11.jpeg"/><Relationship Id="rId9" Type="http://schemas.openxmlformats.org/officeDocument/2006/relationships/image" Target="../media/image16.png"/><Relationship Id="rId13" Type="http://schemas.openxmlformats.org/officeDocument/2006/relationships/image" Target="../media/image20.jpeg"/><Relationship Id="rId18" Type="http://schemas.openxmlformats.org/officeDocument/2006/relationships/image" Target="../media/image25.jpeg"/><Relationship Id="rId39" Type="http://schemas.openxmlformats.org/officeDocument/2006/relationships/image" Target="../media/image45.jpeg"/><Relationship Id="rId109" Type="http://schemas.openxmlformats.org/officeDocument/2006/relationships/image" Target="../media/image111.jpeg"/><Relationship Id="rId34" Type="http://schemas.microsoft.com/office/2007/relationships/hdphoto" Target="../media/hdphoto1.wdp"/><Relationship Id="rId50" Type="http://schemas.openxmlformats.org/officeDocument/2006/relationships/image" Target="../media/image56.png"/><Relationship Id="rId55" Type="http://schemas.openxmlformats.org/officeDocument/2006/relationships/image" Target="../media/image61.jpeg"/><Relationship Id="rId76" Type="http://schemas.openxmlformats.org/officeDocument/2006/relationships/image" Target="../media/image81.jpeg"/><Relationship Id="rId97" Type="http://schemas.openxmlformats.org/officeDocument/2006/relationships/image" Target="../media/image100.png"/><Relationship Id="rId104" Type="http://schemas.openxmlformats.org/officeDocument/2006/relationships/image" Target="../media/image106.png"/><Relationship Id="rId7" Type="http://schemas.openxmlformats.org/officeDocument/2006/relationships/image" Target="../media/image14.jpeg"/><Relationship Id="rId71" Type="http://schemas.openxmlformats.org/officeDocument/2006/relationships/image" Target="../media/image76.jpeg"/><Relationship Id="rId92"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r>
              <a:rPr lang="en-US" dirty="0"/>
              <a:t>THIS DECK IS STILL DRAFT</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DRAFT</a:t>
            </a:r>
          </a:p>
        </p:txBody>
      </p:sp>
    </p:spTree>
    <p:extLst>
      <p:ext uri="{BB962C8B-B14F-4D97-AF65-F5344CB8AC3E}">
        <p14:creationId xmlns:p14="http://schemas.microsoft.com/office/powerpoint/2010/main" val="42112101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...with a consistent programming model</a:t>
            </a:r>
          </a:p>
        </p:txBody>
      </p:sp>
      <p:sp>
        <p:nvSpPr>
          <p:cNvPr id="16" name="Freeform 15"/>
          <p:cNvSpPr>
            <a:spLocks noChangeAspect="1"/>
          </p:cNvSpPr>
          <p:nvPr/>
        </p:nvSpPr>
        <p:spPr bwMode="black">
          <a:xfrm flipH="1">
            <a:off x="2688075" y="2236811"/>
            <a:ext cx="1171532" cy="751871"/>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932563">
              <a:defRPr/>
            </a:pPr>
            <a:endParaRPr lang="en-US" dirty="0">
              <a:solidFill>
                <a:srgbClr val="505050"/>
              </a:solidFill>
              <a:latin typeface="Segoe UI"/>
            </a:endParaRPr>
          </a:p>
        </p:txBody>
      </p:sp>
      <p:sp>
        <p:nvSpPr>
          <p:cNvPr id="17" name="Freeform 13"/>
          <p:cNvSpPr>
            <a:spLocks noChangeAspect="1" noEditPoints="1"/>
          </p:cNvSpPr>
          <p:nvPr/>
        </p:nvSpPr>
        <p:spPr bwMode="black">
          <a:xfrm>
            <a:off x="6261160" y="2284157"/>
            <a:ext cx="447540" cy="840303"/>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 name="Freeform 107"/>
          <p:cNvSpPr>
            <a:spLocks noChangeAspect="1" noEditPoints="1"/>
          </p:cNvSpPr>
          <p:nvPr/>
        </p:nvSpPr>
        <p:spPr bwMode="black">
          <a:xfrm>
            <a:off x="10391632" y="2408349"/>
            <a:ext cx="836809" cy="583699"/>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3264" tIns="46632" rIns="93264" bIns="46632"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19" name="Freeform 18"/>
          <p:cNvSpPr>
            <a:spLocks noChangeAspect="1"/>
          </p:cNvSpPr>
          <p:nvPr/>
        </p:nvSpPr>
        <p:spPr bwMode="black">
          <a:xfrm>
            <a:off x="8886132" y="2420150"/>
            <a:ext cx="836809" cy="54049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9"/>
          <p:cNvSpPr>
            <a:spLocks noChangeAspect="1"/>
          </p:cNvSpPr>
          <p:nvPr/>
        </p:nvSpPr>
        <p:spPr bwMode="black">
          <a:xfrm>
            <a:off x="1189750" y="2231629"/>
            <a:ext cx="1001108" cy="968022"/>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29"/>
          <p:cNvSpPr>
            <a:spLocks noChangeAspect="1" noEditPoints="1"/>
          </p:cNvSpPr>
          <p:nvPr/>
        </p:nvSpPr>
        <p:spPr bwMode="black">
          <a:xfrm>
            <a:off x="4460102" y="2270347"/>
            <a:ext cx="1139020" cy="719531"/>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 name="Rectangle 21"/>
          <p:cNvSpPr/>
          <p:nvPr/>
        </p:nvSpPr>
        <p:spPr bwMode="auto">
          <a:xfrm>
            <a:off x="1189751" y="3374465"/>
            <a:ext cx="10133163" cy="85369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400" b="1" dirty="0">
                <a:gradFill>
                  <a:gsLst>
                    <a:gs pos="0">
                      <a:srgbClr val="FFFFFF"/>
                    </a:gs>
                    <a:gs pos="100000">
                      <a:srgbClr val="FFFFFF"/>
                    </a:gs>
                  </a:gsLst>
                  <a:lin ang="5400000" scaled="0"/>
                </a:gradFill>
                <a:latin typeface="Segoe UI"/>
              </a:rPr>
              <a:t>Windows Universal Platform</a:t>
            </a:r>
          </a:p>
          <a:p>
            <a:pPr algn="ctr" defTabSz="932293" fontAlgn="base">
              <a:spcBef>
                <a:spcPct val="0"/>
              </a:spcBef>
              <a:spcAft>
                <a:spcPct val="0"/>
              </a:spcAft>
              <a:defRPr/>
            </a:pPr>
            <a:r>
              <a:rPr lang="en-US" sz="2400" dirty="0">
                <a:gradFill>
                  <a:gsLst>
                    <a:gs pos="0">
                      <a:srgbClr val="FFFFFF"/>
                    </a:gs>
                    <a:gs pos="100000">
                      <a:srgbClr val="FFFFFF"/>
                    </a:gs>
                  </a:gsLst>
                  <a:lin ang="5400000" scaled="0"/>
                </a:gradFill>
                <a:latin typeface="Segoe UI"/>
              </a:rPr>
              <a:t>Common &amp; Consistent APIs</a:t>
            </a:r>
          </a:p>
        </p:txBody>
      </p:sp>
      <p:sp>
        <p:nvSpPr>
          <p:cNvPr id="23" name="Rectangle 22"/>
          <p:cNvSpPr/>
          <p:nvPr/>
        </p:nvSpPr>
        <p:spPr>
          <a:xfrm>
            <a:off x="393270" y="4441521"/>
            <a:ext cx="3028460" cy="2308324"/>
          </a:xfrm>
          <a:prstGeom prst="rect">
            <a:avLst/>
          </a:prstGeom>
        </p:spPr>
        <p:txBody>
          <a:bodyPr wrap="square">
            <a:spAutoFit/>
          </a:bodyPr>
          <a:lstStyle/>
          <a:p>
            <a:pPr marL="745953" lvl="1" defTabSz="932563">
              <a:defRPr/>
            </a:pPr>
            <a:r>
              <a:rPr lang="en-US" b="1" dirty="0">
                <a:solidFill>
                  <a:srgbClr val="505050"/>
                </a:solidFill>
                <a:latin typeface="Segoe UI"/>
              </a:rPr>
              <a:t>Languages</a:t>
            </a:r>
          </a:p>
          <a:p>
            <a:pPr marL="1134469" lvl="1" indent="-388517" defTabSz="932563">
              <a:buFont typeface="Arial" panose="020B0604020202020204" pitchFamily="34" charset="0"/>
              <a:buChar char="•"/>
              <a:defRPr/>
            </a:pPr>
            <a:r>
              <a:rPr lang="en-US" dirty="0">
                <a:solidFill>
                  <a:srgbClr val="505050"/>
                </a:solidFill>
                <a:latin typeface="Segoe UI"/>
              </a:rPr>
              <a:t>C++ /CX</a:t>
            </a:r>
          </a:p>
          <a:p>
            <a:pPr marL="1134469" lvl="1" indent="-388517" defTabSz="932563">
              <a:buFont typeface="Arial" panose="020B0604020202020204" pitchFamily="34" charset="0"/>
              <a:buChar char="•"/>
              <a:defRPr/>
            </a:pPr>
            <a:r>
              <a:rPr lang="en-US" dirty="0">
                <a:solidFill>
                  <a:srgbClr val="505050"/>
                </a:solidFill>
                <a:latin typeface="Segoe UI"/>
              </a:rPr>
              <a:t>C#, VB</a:t>
            </a:r>
          </a:p>
          <a:p>
            <a:pPr marL="1134469" lvl="1" indent="-388517" defTabSz="932563">
              <a:buFont typeface="Arial" panose="020B0604020202020204" pitchFamily="34" charset="0"/>
              <a:buChar char="•"/>
              <a:defRPr/>
            </a:pPr>
            <a:r>
              <a:rPr lang="en-US" dirty="0">
                <a:solidFill>
                  <a:srgbClr val="505050"/>
                </a:solidFill>
                <a:latin typeface="Segoe UI"/>
              </a:rPr>
              <a:t>JS</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kern="0" dirty="0">
                <a:solidFill>
                  <a:srgbClr val="505050"/>
                </a:solidFill>
                <a:latin typeface="Segoe UI"/>
              </a:rPr>
              <a:t>Python</a:t>
            </a:r>
          </a:p>
          <a:p>
            <a:pPr marL="1134469" lvl="1" indent="-388517" defTabSz="932563">
              <a:buFont typeface="Arial" panose="020B0604020202020204" pitchFamily="34" charset="0"/>
              <a:buChar char="•"/>
              <a:defRPr/>
            </a:pPr>
            <a:r>
              <a:rPr lang="en-US" dirty="0">
                <a:solidFill>
                  <a:srgbClr val="505050"/>
                </a:solidFill>
                <a:latin typeface="Segoe UI"/>
              </a:rPr>
              <a:t>Node.js</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4" name="Rectangle 23"/>
          <p:cNvSpPr/>
          <p:nvPr/>
        </p:nvSpPr>
        <p:spPr>
          <a:xfrm>
            <a:off x="4637371" y="4460330"/>
            <a:ext cx="3028460" cy="1754326"/>
          </a:xfrm>
          <a:prstGeom prst="rect">
            <a:avLst/>
          </a:prstGeom>
        </p:spPr>
        <p:txBody>
          <a:bodyPr wrap="square">
            <a:spAutoFit/>
          </a:bodyPr>
          <a:lstStyle/>
          <a:p>
            <a:pPr marL="745953" lvl="1" defTabSz="932563">
              <a:defRPr/>
            </a:pPr>
            <a:r>
              <a:rPr lang="en-US" b="1" dirty="0">
                <a:solidFill>
                  <a:srgbClr val="505050"/>
                </a:solidFill>
                <a:latin typeface="Segoe UI"/>
              </a:rPr>
              <a:t>APIs</a:t>
            </a:r>
          </a:p>
          <a:p>
            <a:pPr marL="1134469" lvl="1" indent="-388517" defTabSz="932563">
              <a:buFont typeface="Arial" panose="020B0604020202020204" pitchFamily="34" charset="0"/>
              <a:buChar char="•"/>
              <a:defRPr/>
            </a:pPr>
            <a:r>
              <a:rPr lang="en-US" dirty="0" err="1">
                <a:solidFill>
                  <a:srgbClr val="505050"/>
                </a:solidFill>
                <a:latin typeface="Segoe UI"/>
              </a:rPr>
              <a:t>WinRT</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Win32</a:t>
            </a:r>
          </a:p>
          <a:p>
            <a:pPr marL="1134469" lvl="1" indent="-388517" defTabSz="932563">
              <a:buFont typeface="Arial" panose="020B0604020202020204" pitchFamily="34" charset="0"/>
              <a:buChar char="•"/>
              <a:defRPr/>
            </a:pPr>
            <a:r>
              <a:rPr lang="en-US" dirty="0">
                <a:solidFill>
                  <a:srgbClr val="505050"/>
                </a:solidFill>
                <a:latin typeface="Segoe UI"/>
              </a:rPr>
              <a:t>.NET</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5" name="Rectangle 24"/>
          <p:cNvSpPr/>
          <p:nvPr/>
        </p:nvSpPr>
        <p:spPr>
          <a:xfrm>
            <a:off x="6370616" y="4437379"/>
            <a:ext cx="2819001" cy="1506738"/>
          </a:xfrm>
          <a:prstGeom prst="rect">
            <a:avLst/>
          </a:prstGeom>
        </p:spPr>
        <p:txBody>
          <a:bodyPr wrap="square">
            <a:spAutoFit/>
          </a:bodyPr>
          <a:lstStyle/>
          <a:p>
            <a:pPr marL="745953" lvl="1" defTabSz="932563">
              <a:defRPr/>
            </a:pPr>
            <a:r>
              <a:rPr lang="en-US" b="1" dirty="0">
                <a:solidFill>
                  <a:srgbClr val="505050"/>
                </a:solidFill>
                <a:latin typeface="Segoe UI"/>
              </a:rPr>
              <a:t>Deployment and Execution</a:t>
            </a:r>
          </a:p>
          <a:p>
            <a:pPr marL="1134469" lvl="1" indent="-388517" defTabSz="932563">
              <a:buFont typeface="Arial" panose="020B0604020202020204" pitchFamily="34" charset="0"/>
              <a:buChar char="•"/>
              <a:defRPr/>
            </a:pPr>
            <a:r>
              <a:rPr lang="en-US" dirty="0">
                <a:solidFill>
                  <a:srgbClr val="505050"/>
                </a:solidFill>
                <a:latin typeface="Segoe UI"/>
              </a:rPr>
              <a:t>APPX</a:t>
            </a:r>
          </a:p>
          <a:p>
            <a:pPr marL="1134469" lvl="1" indent="-388517" defTabSz="932563">
              <a:buFont typeface="Arial" panose="020B0604020202020204" pitchFamily="34" charset="0"/>
              <a:buChar char="•"/>
              <a:defRPr/>
            </a:pPr>
            <a:r>
              <a:rPr lang="en-US" dirty="0" err="1">
                <a:solidFill>
                  <a:srgbClr val="505050"/>
                </a:solidFill>
                <a:latin typeface="Segoe UI"/>
              </a:rPr>
              <a:t>Xcopy</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App Isolation</a:t>
            </a:r>
          </a:p>
        </p:txBody>
      </p:sp>
      <p:sp>
        <p:nvSpPr>
          <p:cNvPr id="26" name="Rectangle 25"/>
          <p:cNvSpPr/>
          <p:nvPr/>
        </p:nvSpPr>
        <p:spPr>
          <a:xfrm>
            <a:off x="2484967" y="4453545"/>
            <a:ext cx="3028460" cy="1224224"/>
          </a:xfrm>
          <a:prstGeom prst="rect">
            <a:avLst/>
          </a:prstGeom>
        </p:spPr>
        <p:txBody>
          <a:bodyPr wrap="square">
            <a:spAutoFit/>
          </a:bodyPr>
          <a:lstStyle/>
          <a:p>
            <a:pPr marL="745953" lvl="1" defTabSz="932563">
              <a:defRPr/>
            </a:pPr>
            <a:r>
              <a:rPr lang="en-US" b="1" dirty="0">
                <a:solidFill>
                  <a:srgbClr val="505050"/>
                </a:solidFill>
                <a:latin typeface="Segoe UI"/>
              </a:rPr>
              <a:t>UI Frameworks</a:t>
            </a:r>
          </a:p>
          <a:p>
            <a:pPr marL="1134469" lvl="1" indent="-388517" defTabSz="932563">
              <a:buFont typeface="Arial" panose="020B0604020202020204" pitchFamily="34" charset="0"/>
              <a:buChar char="•"/>
              <a:defRPr/>
            </a:pPr>
            <a:r>
              <a:rPr lang="en-US" dirty="0">
                <a:solidFill>
                  <a:srgbClr val="505050"/>
                </a:solidFill>
                <a:latin typeface="Segoe UI"/>
              </a:rPr>
              <a:t>HTML</a:t>
            </a:r>
          </a:p>
          <a:p>
            <a:pPr marL="1134469" lvl="1" indent="-388517" defTabSz="932563">
              <a:buFont typeface="Arial" panose="020B0604020202020204" pitchFamily="34" charset="0"/>
              <a:buChar char="•"/>
              <a:defRPr/>
            </a:pPr>
            <a:r>
              <a:rPr lang="en-US" dirty="0" err="1">
                <a:solidFill>
                  <a:srgbClr val="505050"/>
                </a:solidFill>
                <a:latin typeface="Segoe UI"/>
              </a:rPr>
              <a:t>Xaml</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DirectX</a:t>
            </a:r>
          </a:p>
        </p:txBody>
      </p:sp>
      <p:sp>
        <p:nvSpPr>
          <p:cNvPr id="27" name="Freeform 26"/>
          <p:cNvSpPr/>
          <p:nvPr/>
        </p:nvSpPr>
        <p:spPr bwMode="auto">
          <a:xfrm>
            <a:off x="7433342" y="2282151"/>
            <a:ext cx="686427" cy="666987"/>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algn="ctr" defTabSz="932072" fontAlgn="base">
              <a:spcBef>
                <a:spcPct val="0"/>
              </a:spcBef>
              <a:spcAft>
                <a:spcPct val="0"/>
              </a:spcAft>
              <a:defRPr/>
            </a:pPr>
            <a:endParaRPr lang="en-US" sz="1428" spc="-52"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86637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…on some pretty cool IoT devices</a:t>
            </a:r>
          </a:p>
        </p:txBody>
      </p:sp>
      <p:pic>
        <p:nvPicPr>
          <p:cNvPr id="28" name="Picture 27"/>
          <p:cNvPicPr>
            <a:picLocks noChangeAspect="1"/>
          </p:cNvPicPr>
          <p:nvPr/>
        </p:nvPicPr>
        <p:blipFill>
          <a:blip r:embed="rId3"/>
          <a:stretch>
            <a:fillRect/>
          </a:stretch>
        </p:blipFill>
        <p:spPr>
          <a:xfrm>
            <a:off x="1858958" y="1746706"/>
            <a:ext cx="8718559" cy="4900018"/>
          </a:xfrm>
          <a:prstGeom prst="rect">
            <a:avLst/>
          </a:prstGeom>
        </p:spPr>
      </p:pic>
    </p:spTree>
    <p:extLst>
      <p:ext uri="{BB962C8B-B14F-4D97-AF65-F5344CB8AC3E}">
        <p14:creationId xmlns:p14="http://schemas.microsoft.com/office/powerpoint/2010/main" val="3058709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a:t>Windows 10 IoT Core</a:t>
            </a:r>
            <a:endParaRPr lang="en-US" dirty="0"/>
          </a:p>
        </p:txBody>
      </p:sp>
      <p:pic>
        <p:nvPicPr>
          <p:cNvPr id="4" name="Picture 3"/>
          <p:cNvPicPr>
            <a:picLocks noChangeAspect="1"/>
          </p:cNvPicPr>
          <p:nvPr/>
        </p:nvPicPr>
        <p:blipFill>
          <a:blip r:embed="rId3"/>
          <a:stretch>
            <a:fillRect/>
          </a:stretch>
        </p:blipFill>
        <p:spPr>
          <a:xfrm>
            <a:off x="-487363" y="2430462"/>
            <a:ext cx="5582218" cy="3733800"/>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App owns the whole user interface. Optimized for embedded use. </a:t>
            </a:r>
          </a:p>
          <a:p>
            <a:pPr marL="0" indent="0">
              <a:buNone/>
            </a:pPr>
            <a:endParaRPr lang="en-US" sz="3200" dirty="0"/>
          </a:p>
          <a:p>
            <a:pPr marL="0" indent="0">
              <a:buNone/>
            </a:pPr>
            <a:r>
              <a:rPr lang="en-US" sz="3200" dirty="0"/>
              <a:t>Deployment and debugging in Visual Studio.</a:t>
            </a:r>
          </a:p>
          <a:p>
            <a:pPr marL="0" indent="0">
              <a:buNone/>
            </a:pPr>
            <a:endParaRPr lang="en-US" sz="3200" dirty="0"/>
          </a:p>
          <a:p>
            <a:pPr marL="0" indent="0">
              <a:buNone/>
            </a:pPr>
            <a:r>
              <a:rPr lang="en-US" sz="3200" dirty="0"/>
              <a:t>Development-time management through web site, PowerShell, SSH, and more.</a:t>
            </a:r>
          </a:p>
        </p:txBody>
      </p:sp>
    </p:spTree>
    <p:extLst>
      <p:ext uri="{BB962C8B-B14F-4D97-AF65-F5344CB8AC3E}">
        <p14:creationId xmlns:p14="http://schemas.microsoft.com/office/powerpoint/2010/main" val="296060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p:txBody>
          <a:bodyPr/>
          <a:lstStyle/>
          <a:p>
            <a:r>
              <a:rPr lang="en-US" dirty="0"/>
              <a:t>Continuum of Making</a:t>
            </a:r>
          </a:p>
        </p:txBody>
      </p:sp>
      <p:graphicFrame>
        <p:nvGraphicFramePr>
          <p:cNvPr id="3" name="Diagram 2"/>
          <p:cNvGraphicFramePr/>
          <p:nvPr>
            <p:extLst>
              <p:ext uri="{D42A27DB-BD31-4B8C-83A1-F6EECF244321}">
                <p14:modId xmlns:p14="http://schemas.microsoft.com/office/powerpoint/2010/main" val="1483281465"/>
              </p:ext>
            </p:extLst>
          </p:nvPr>
        </p:nvGraphicFramePr>
        <p:xfrm>
          <a:off x="413379" y="1954882"/>
          <a:ext cx="11567868" cy="3640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75481" y="5264573"/>
            <a:ext cx="11723702" cy="1338799"/>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A continuum rather than distinct points on a journey, makers span the entire process from learning to production. Each have different product and support needs.</a:t>
            </a:r>
          </a:p>
        </p:txBody>
      </p:sp>
    </p:spTree>
    <p:extLst>
      <p:ext uri="{BB962C8B-B14F-4D97-AF65-F5344CB8AC3E}">
        <p14:creationId xmlns:p14="http://schemas.microsoft.com/office/powerpoint/2010/main" val="1127891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 (Lab 3)</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322119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GHI FEZ HAT</a:t>
            </a:r>
          </a:p>
        </p:txBody>
      </p:sp>
      <p:pic>
        <p:nvPicPr>
          <p:cNvPr id="6" name="Picture 5"/>
          <p:cNvPicPr>
            <a:picLocks noChangeAspect="1"/>
          </p:cNvPicPr>
          <p:nvPr/>
        </p:nvPicPr>
        <p:blipFill>
          <a:blip r:embed="rId3"/>
          <a:stretch>
            <a:fillRect/>
          </a:stretch>
        </p:blipFill>
        <p:spPr>
          <a:xfrm>
            <a:off x="-269292" y="2125662"/>
            <a:ext cx="4547902" cy="3376818"/>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On-Board Analog Input and PWM chips.</a:t>
            </a:r>
          </a:p>
          <a:p>
            <a:r>
              <a:rPr lang="en-US" sz="2800" dirty="0"/>
              <a:t>Two DC Motor Drivers, suitable for building small robots.</a:t>
            </a:r>
          </a:p>
          <a:p>
            <a:r>
              <a:rPr lang="en-US" sz="2800" dirty="0"/>
              <a:t>Terminal Blocks for wiring in DC motors without the need for soldering.</a:t>
            </a:r>
          </a:p>
          <a:p>
            <a:r>
              <a:rPr lang="en-US" sz="2800" dirty="0"/>
              <a:t>Two Servo Motor Connections + Servo power.</a:t>
            </a:r>
          </a:p>
          <a:p>
            <a:r>
              <a:rPr lang="en-US" sz="2800" dirty="0"/>
              <a:t>Two Multi Color LEDs, connected to PWM for thousands of colors. Single Red LED.</a:t>
            </a:r>
          </a:p>
          <a:p>
            <a:r>
              <a:rPr lang="en-US" sz="2800" dirty="0"/>
              <a:t>Temperature and Light sensors</a:t>
            </a:r>
          </a:p>
          <a:p>
            <a:r>
              <a:rPr lang="en-US" sz="2800" dirty="0"/>
              <a:t>Accelerometer.</a:t>
            </a:r>
          </a:p>
          <a:p>
            <a:r>
              <a:rPr lang="en-US" sz="2800" dirty="0"/>
              <a:t>more</a:t>
            </a:r>
          </a:p>
        </p:txBody>
      </p:sp>
    </p:spTree>
    <p:extLst>
      <p:ext uri="{BB962C8B-B14F-4D97-AF65-F5344CB8AC3E}">
        <p14:creationId xmlns:p14="http://schemas.microsoft.com/office/powerpoint/2010/main" val="767386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 without using a device </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3)</a:t>
            </a:r>
          </a:p>
        </p:txBody>
      </p:sp>
      <p:sp>
        <p:nvSpPr>
          <p:cNvPr id="12" name="Rectangle 11"/>
          <p:cNvSpPr/>
          <p:nvPr/>
        </p:nvSpPr>
        <p:spPr bwMode="auto">
          <a:xfrm>
            <a:off x="808037" y="2983785"/>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2)</a:t>
            </a:r>
          </a:p>
        </p:txBody>
      </p:sp>
      <p:sp>
        <p:nvSpPr>
          <p:cNvPr id="14" name="Rectangle 13"/>
          <p:cNvSpPr/>
          <p:nvPr/>
        </p:nvSpPr>
        <p:spPr bwMode="auto">
          <a:xfrm>
            <a:off x="808037" y="4175223"/>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(days 2 and 3)</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903400"/>
          </a:xfrm>
        </p:spPr>
        <p:txBody>
          <a:bodyPr/>
          <a:lstStyle/>
          <a:p>
            <a:r>
              <a:rPr lang="en-US" sz="11500" dirty="0"/>
              <a:t>Lab</a:t>
            </a:r>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35960429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Set up </a:t>
            </a:r>
            <a:r>
              <a:rPr lang="en-US" sz="3200" dirty="0" err="1"/>
              <a:t>WiFi</a:t>
            </a:r>
            <a:r>
              <a:rPr lang="en-US" sz="3200" dirty="0"/>
              <a:t> (May already be set up) and used the Web Management Portal?</a:t>
            </a:r>
          </a:p>
          <a:p>
            <a:pPr marL="0" indent="0">
              <a:buNone/>
            </a:pPr>
            <a:endParaRPr lang="en-US" sz="3200" dirty="0"/>
          </a:p>
          <a:p>
            <a:pPr marL="0" indent="0">
              <a:buNone/>
            </a:pPr>
            <a:r>
              <a:rPr lang="en-US" sz="3200" dirty="0"/>
              <a:t>Any problems deploying the Hello World app?</a:t>
            </a:r>
          </a:p>
        </p:txBody>
      </p:sp>
    </p:spTree>
    <p:extLst>
      <p:ext uri="{BB962C8B-B14F-4D97-AF65-F5344CB8AC3E}">
        <p14:creationId xmlns:p14="http://schemas.microsoft.com/office/powerpoint/2010/main" val="3196953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2</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Blinked the LED using </a:t>
            </a:r>
            <a:r>
              <a:rPr lang="en-US" sz="3200" dirty="0" err="1"/>
              <a:t>Windows.Devices.Gpio</a:t>
            </a:r>
            <a:endParaRPr lang="en-US" sz="3200" dirty="0"/>
          </a:p>
          <a:p>
            <a:pPr marL="0" indent="0">
              <a:buNone/>
            </a:pPr>
            <a:endParaRPr lang="en-US" sz="3200" dirty="0"/>
          </a:p>
          <a:p>
            <a:pPr marL="0" indent="0">
              <a:buNone/>
            </a:pPr>
            <a:r>
              <a:rPr lang="en-US" sz="3200" dirty="0"/>
              <a:t>Blinked the LED using the FEZ HAT driver code</a:t>
            </a:r>
          </a:p>
        </p:txBody>
      </p:sp>
    </p:spTree>
    <p:extLst>
      <p:ext uri="{BB962C8B-B14F-4D97-AF65-F5344CB8AC3E}">
        <p14:creationId xmlns:p14="http://schemas.microsoft.com/office/powerpoint/2010/main" val="419531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287054"/>
          </a:xfrm>
        </p:spPr>
        <p:txBody>
          <a:bodyPr/>
          <a:lstStyle/>
          <a:p>
            <a:r>
              <a:rPr lang="en-US" dirty="0"/>
              <a:t>This entire deck, including demos but not the checkpoints, must be delivered in 10 minutes or less. Participants need time to do the actual lab.</a:t>
            </a:r>
          </a:p>
          <a:p>
            <a:r>
              <a:rPr lang="en-US" dirty="0"/>
              <a:t>Talking points are very brief. Even if you’ve seen the same slide in the past, take note of the new talking points.</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Presentation Notes</a:t>
            </a:r>
          </a:p>
        </p:txBody>
      </p:sp>
    </p:spTree>
    <p:extLst>
      <p:ext uri="{BB962C8B-B14F-4D97-AF65-F5344CB8AC3E}">
        <p14:creationId xmlns:p14="http://schemas.microsoft.com/office/powerpoint/2010/main" val="42837370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Wrap-Up</a:t>
            </a:r>
          </a:p>
        </p:txBody>
      </p:sp>
      <p:pic>
        <p:nvPicPr>
          <p:cNvPr id="4" name="Picture 3"/>
          <p:cNvPicPr>
            <a:picLocks noChangeAspect="1"/>
          </p:cNvPicPr>
          <p:nvPr/>
        </p:nvPicPr>
        <p:blipFill>
          <a:blip r:embed="rId3"/>
          <a:stretch>
            <a:fillRect/>
          </a:stretch>
        </p:blipFill>
        <p:spPr>
          <a:xfrm>
            <a:off x="-18589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Please clean up around your workstation</a:t>
            </a:r>
          </a:p>
          <a:p>
            <a:pPr marL="0" indent="0">
              <a:buNone/>
            </a:pPr>
            <a:endParaRPr lang="en-US" sz="3200" dirty="0"/>
          </a:p>
          <a:p>
            <a:pPr marL="0" indent="0">
              <a:buNone/>
            </a:pPr>
            <a:r>
              <a:rPr lang="en-US" sz="3200" dirty="0"/>
              <a:t>Return all additional components and materials to the table.</a:t>
            </a:r>
          </a:p>
          <a:p>
            <a:pPr marL="0" indent="0">
              <a:buNone/>
            </a:pPr>
            <a:endParaRPr lang="en-US" sz="3200" dirty="0"/>
          </a:p>
          <a:p>
            <a:pPr marL="0" indent="0">
              <a:buNone/>
            </a:pPr>
            <a:r>
              <a:rPr lang="en-US" sz="3200" dirty="0"/>
              <a:t>Unless you are staying through to the next session, please log out of the PC</a:t>
            </a:r>
          </a:p>
          <a:p>
            <a:pPr marL="0" indent="0">
              <a:buNone/>
            </a:pPr>
            <a:endParaRPr lang="en-US" sz="3200" dirty="0"/>
          </a:p>
          <a:p>
            <a:pPr marL="0" indent="0">
              <a:buNone/>
            </a:pPr>
            <a:r>
              <a:rPr lang="en-US" sz="3200" dirty="0"/>
              <a:t>Come back for open hack on days 2 + 3!</a:t>
            </a:r>
          </a:p>
          <a:p>
            <a:pPr marL="0" indent="0">
              <a:buNone/>
            </a:pPr>
            <a:endParaRPr lang="en-US" sz="3200" dirty="0"/>
          </a:p>
        </p:txBody>
      </p:sp>
    </p:spTree>
    <p:extLst>
      <p:ext uri="{BB962C8B-B14F-4D97-AF65-F5344CB8AC3E}">
        <p14:creationId xmlns:p14="http://schemas.microsoft.com/office/powerpoint/2010/main" val="314819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br>
              <a:rPr lang="en-US" dirty="0"/>
            </a:br>
            <a:r>
              <a:rPr lang="en-US" dirty="0"/>
              <a:t>Windows 10 IoT Core</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15" y="2626177"/>
            <a:ext cx="3286141" cy="2282663"/>
          </a:xfrm>
          <a:prstGeom prst="rect">
            <a:avLst/>
          </a:prstGeom>
        </p:spPr>
      </p:pic>
      <p:sp>
        <p:nvSpPr>
          <p:cNvPr id="13" name="TextBox 12"/>
          <p:cNvSpPr txBox="1"/>
          <p:nvPr/>
        </p:nvSpPr>
        <p:spPr>
          <a:xfrm>
            <a:off x="103165"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895142"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687121"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2479099"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3271078"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3532233" y="2760764"/>
            <a:ext cx="808171"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3532233" y="3017472"/>
            <a:ext cx="741336"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3532233" y="3297597"/>
            <a:ext cx="65017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3532987" y="3579751"/>
            <a:ext cx="583337"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3532234" y="3860497"/>
            <a:ext cx="51650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3531562" y="4139717"/>
            <a:ext cx="42533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3531561" y="4416310"/>
            <a:ext cx="35850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3539127" y="4669533"/>
            <a:ext cx="29166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16" y="3070541"/>
            <a:ext cx="3235300" cy="1793027"/>
          </a:xfrm>
          <a:prstGeom prst="rect">
            <a:avLst/>
          </a:prstGeom>
        </p:spPr>
      </p:pic>
      <p:sp>
        <p:nvSpPr>
          <p:cNvPr id="28" name="TextBox 27"/>
          <p:cNvSpPr txBox="1"/>
          <p:nvPr/>
        </p:nvSpPr>
        <p:spPr>
          <a:xfrm>
            <a:off x="3559206" y="2487876"/>
            <a:ext cx="62728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1028223" y="1821463"/>
            <a:ext cx="2024649"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627" y="1821454"/>
            <a:ext cx="1783065"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733" y="2824929"/>
            <a:ext cx="3984388" cy="1973624"/>
          </a:xfrm>
          <a:prstGeom prst="rect">
            <a:avLst/>
          </a:prstGeom>
        </p:spPr>
      </p:pic>
      <p:pic>
        <p:nvPicPr>
          <p:cNvPr id="603" name="Picture 602"/>
          <p:cNvPicPr>
            <a:picLocks noChangeAspect="1"/>
          </p:cNvPicPr>
          <p:nvPr/>
        </p:nvPicPr>
        <p:blipFill>
          <a:blip r:embed="rId6"/>
          <a:stretch>
            <a:fillRect/>
          </a:stretch>
        </p:blipFill>
        <p:spPr>
          <a:xfrm>
            <a:off x="4660568" y="2722615"/>
            <a:ext cx="4230748" cy="2232174"/>
          </a:xfrm>
          <a:prstGeom prst="rect">
            <a:avLst/>
          </a:prstGeom>
        </p:spPr>
      </p:pic>
      <p:sp>
        <p:nvSpPr>
          <p:cNvPr id="2" name="Title 1"/>
          <p:cNvSpPr>
            <a:spLocks noGrp="1"/>
          </p:cNvSpPr>
          <p:nvPr>
            <p:ph type="title"/>
          </p:nvPr>
        </p:nvSpPr>
        <p:spPr/>
        <p:txBody>
          <a:bodyPr/>
          <a:lstStyle/>
          <a:p>
            <a:r>
              <a:rPr lang="en-US" dirty="0"/>
              <a:t>Disruptive Forces Enabling IoT</a:t>
            </a:r>
          </a:p>
        </p:txBody>
      </p:sp>
      <p:sp>
        <p:nvSpPr>
          <p:cNvPr id="26" name="TextBox 25"/>
          <p:cNvSpPr txBox="1"/>
          <p:nvPr/>
        </p:nvSpPr>
        <p:spPr>
          <a:xfrm>
            <a:off x="895144" y="5828882"/>
            <a:ext cx="11113473" cy="753369"/>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271" y="1821447"/>
            <a:ext cx="1869142"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271" y="2635942"/>
            <a:ext cx="1855229" cy="2272898"/>
          </a:xfrm>
          <a:prstGeom prst="rect">
            <a:avLst/>
          </a:prstGeom>
        </p:spPr>
      </p:pic>
      <p:sp>
        <p:nvSpPr>
          <p:cNvPr id="41" name="TextBox 40"/>
          <p:cNvSpPr txBox="1"/>
          <p:nvPr/>
        </p:nvSpPr>
        <p:spPr>
          <a:xfrm>
            <a:off x="11669016" y="2837644"/>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11669016" y="3094351"/>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11669016" y="33744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11669768" y="3656632"/>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11669016" y="39373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11668344" y="4216595"/>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11668344" y="4493189"/>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11675909" y="4746413"/>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11643249" y="2414723"/>
            <a:ext cx="857415" cy="320182"/>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Computations </a:t>
            </a:r>
          </a:p>
          <a:p>
            <a:pPr defTabSz="932205">
              <a:defRPr/>
            </a:pPr>
            <a:r>
              <a:rPr lang="en-US" sz="1020" b="1" spc="-3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9723270"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11293822" y="4957234"/>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10508546" y="4960343"/>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270" y="2743133"/>
            <a:ext cx="1804630" cy="2055419"/>
          </a:xfrm>
          <a:prstGeom prst="rect">
            <a:avLst/>
          </a:prstGeom>
        </p:spPr>
      </p:pic>
    </p:spTree>
    <p:extLst>
      <p:ext uri="{BB962C8B-B14F-4D97-AF65-F5344CB8AC3E}">
        <p14:creationId xmlns:p14="http://schemas.microsoft.com/office/powerpoint/2010/main" val="270448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26436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26436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457389" y="4291132"/>
            <a:ext cx="392367" cy="612572"/>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5" name="Group 184"/>
          <p:cNvGrpSpPr/>
          <p:nvPr/>
        </p:nvGrpSpPr>
        <p:grpSpPr>
          <a:xfrm>
            <a:off x="5379316" y="2206516"/>
            <a:ext cx="548512" cy="474443"/>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5" name="TextBox 14"/>
          <p:cNvSpPr txBox="1"/>
          <p:nvPr/>
        </p:nvSpPr>
        <p:spPr>
          <a:xfrm>
            <a:off x="6443384"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HVAC</a:t>
            </a:r>
          </a:p>
        </p:txBody>
      </p:sp>
      <p:sp>
        <p:nvSpPr>
          <p:cNvPr id="23" name="TextBox 22"/>
          <p:cNvSpPr txBox="1"/>
          <p:nvPr/>
        </p:nvSpPr>
        <p:spPr>
          <a:xfrm>
            <a:off x="6443384"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588360" y="4415247"/>
            <a:ext cx="488457" cy="488457"/>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4" name="Group 183"/>
          <p:cNvGrpSpPr/>
          <p:nvPr/>
        </p:nvGrpSpPr>
        <p:grpSpPr>
          <a:xfrm>
            <a:off x="6557332" y="2190502"/>
            <a:ext cx="550514" cy="49045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6" name="TextBox 15"/>
          <p:cNvSpPr txBox="1"/>
          <p:nvPr/>
        </p:nvSpPr>
        <p:spPr>
          <a:xfrm>
            <a:off x="7622400"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622400"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726337" y="4291132"/>
            <a:ext cx="570534" cy="612572"/>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3" name="Group 182"/>
          <p:cNvGrpSpPr/>
          <p:nvPr/>
        </p:nvGrpSpPr>
        <p:grpSpPr>
          <a:xfrm>
            <a:off x="7737347" y="2202513"/>
            <a:ext cx="548512" cy="478446"/>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7" name="TextBox 16"/>
          <p:cNvSpPr txBox="1"/>
          <p:nvPr/>
        </p:nvSpPr>
        <p:spPr>
          <a:xfrm>
            <a:off x="8801415"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782691" y="2821218"/>
            <a:ext cx="869316"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885333" y="4441273"/>
            <a:ext cx="610572" cy="462431"/>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2" name="Group 181"/>
          <p:cNvGrpSpPr/>
          <p:nvPr/>
        </p:nvGrpSpPr>
        <p:grpSpPr>
          <a:xfrm>
            <a:off x="9053196" y="2130445"/>
            <a:ext cx="328306" cy="550514"/>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3" name="TextBox 12"/>
          <p:cNvSpPr txBox="1"/>
          <p:nvPr/>
        </p:nvSpPr>
        <p:spPr>
          <a:xfrm>
            <a:off x="401412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Oven</a:t>
            </a:r>
          </a:p>
        </p:txBody>
      </p:sp>
      <p:sp>
        <p:nvSpPr>
          <p:cNvPr id="21" name="TextBox 20"/>
          <p:cNvSpPr txBox="1"/>
          <p:nvPr/>
        </p:nvSpPr>
        <p:spPr>
          <a:xfrm>
            <a:off x="401412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200141" y="4501328"/>
            <a:ext cx="406380" cy="402375"/>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6" name="Group 185"/>
          <p:cNvGrpSpPr/>
          <p:nvPr/>
        </p:nvGrpSpPr>
        <p:grpSpPr>
          <a:xfrm>
            <a:off x="3942902" y="2334636"/>
            <a:ext cx="920860" cy="34632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2" name="TextBox 11"/>
          <p:cNvSpPr txBox="1"/>
          <p:nvPr/>
        </p:nvSpPr>
        <p:spPr>
          <a:xfrm>
            <a:off x="2763886"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63886"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913867" y="4415247"/>
            <a:ext cx="478448" cy="488457"/>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7" name="Group 186"/>
          <p:cNvGrpSpPr/>
          <p:nvPr/>
        </p:nvGrpSpPr>
        <p:grpSpPr>
          <a:xfrm>
            <a:off x="3000948" y="2130445"/>
            <a:ext cx="304285" cy="550514"/>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8" name="TextBox 17"/>
          <p:cNvSpPr txBox="1"/>
          <p:nvPr/>
        </p:nvSpPr>
        <p:spPr>
          <a:xfrm>
            <a:off x="9980429"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980429"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10118399" y="4353189"/>
            <a:ext cx="502470" cy="550514"/>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1" name="Group 180"/>
          <p:cNvGrpSpPr/>
          <p:nvPr/>
        </p:nvGrpSpPr>
        <p:grpSpPr>
          <a:xfrm>
            <a:off x="10095376" y="2366665"/>
            <a:ext cx="548514" cy="314294"/>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1" name="TextBox 10"/>
          <p:cNvSpPr txBox="1"/>
          <p:nvPr/>
        </p:nvSpPr>
        <p:spPr>
          <a:xfrm>
            <a:off x="1492587" y="5064937"/>
            <a:ext cx="870695"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84871"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622648" y="4527351"/>
            <a:ext cx="610572" cy="376352"/>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8" name="Group 187"/>
          <p:cNvGrpSpPr/>
          <p:nvPr/>
        </p:nvGrpSpPr>
        <p:grpSpPr>
          <a:xfrm>
            <a:off x="1744861" y="2118434"/>
            <a:ext cx="458429" cy="56252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3" name="Group 212"/>
          <p:cNvGrpSpPr/>
          <p:nvPr/>
        </p:nvGrpSpPr>
        <p:grpSpPr>
          <a:xfrm>
            <a:off x="677724" y="3214642"/>
            <a:ext cx="525389" cy="480943"/>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7" name="Group 216"/>
          <p:cNvGrpSpPr/>
          <p:nvPr/>
        </p:nvGrpSpPr>
        <p:grpSpPr>
          <a:xfrm>
            <a:off x="11245782" y="3214642"/>
            <a:ext cx="525389" cy="480943"/>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21"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2"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3"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4" name="TextBox 223"/>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247607"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Rectangle 1"/>
          <p:cNvSpPr/>
          <p:nvPr/>
        </p:nvSpPr>
        <p:spPr>
          <a:xfrm>
            <a:off x="5660729" y="1105019"/>
            <a:ext cx="1148626" cy="734534"/>
          </a:xfrm>
          <a:prstGeom prst="rect">
            <a:avLst/>
          </a:prstGeom>
        </p:spPr>
        <p:txBody>
          <a:bodyPr wrap="none">
            <a:spAutoFit/>
          </a:bodyPr>
          <a:lstStyle/>
          <a:p>
            <a:pPr defTabSz="932563">
              <a:defRPr/>
            </a:pPr>
            <a:r>
              <a:rPr lang="en-US" sz="4080" spc="-102" dirty="0">
                <a:ln w="3175">
                  <a:noFill/>
                </a:ln>
                <a:latin typeface="Segoe UI Light" pitchFamily="34" charset="0"/>
                <a:cs typeface="Arial" charset="0"/>
              </a:rPr>
              <a:t>2010</a:t>
            </a:r>
          </a:p>
        </p:txBody>
      </p:sp>
      <p:sp>
        <p:nvSpPr>
          <p:cNvPr id="3" name="Title 2"/>
          <p:cNvSpPr>
            <a:spLocks noGrp="1"/>
          </p:cNvSpPr>
          <p:nvPr>
            <p:ph type="title"/>
          </p:nvPr>
        </p:nvSpPr>
        <p:spPr/>
        <p:txBody>
          <a:bodyPr/>
          <a:lstStyle/>
          <a:p>
            <a:r>
              <a:rPr lang="en-US" dirty="0"/>
              <a:t>IoT is gaining momentum</a:t>
            </a:r>
          </a:p>
        </p:txBody>
      </p:sp>
    </p:spTree>
    <p:extLst>
      <p:ext uri="{BB962C8B-B14F-4D97-AF65-F5344CB8AC3E}">
        <p14:creationId xmlns:p14="http://schemas.microsoft.com/office/powerpoint/2010/main" val="29142424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60211" y="4449178"/>
            <a:ext cx="1557084" cy="1161384"/>
            <a:chOff x="1270632" y="4066342"/>
            <a:chExt cx="1557305" cy="116154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979613" y="3066887"/>
            <a:ext cx="2323306" cy="373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199" spc="-51"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83939"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366390"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23294" y="5662644"/>
            <a:ext cx="1178552" cy="869636"/>
            <a:chOff x="422472" y="5641832"/>
            <a:chExt cx="1178719" cy="86976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6212" cy="169401"/>
            </a:xfrm>
            <a:prstGeom prst="rect">
              <a:avLst/>
            </a:prstGeom>
            <a:noFill/>
            <a:ln>
              <a:noFill/>
              <a:headEnd type="none" w="med" len="med"/>
              <a:tailEnd type="none" w="med" len="med"/>
            </a:ln>
          </p:spPr>
          <p:txBody>
            <a:bodyPr wrap="none" lIns="0" tIns="0" rIns="0" bIns="0" rtlCol="0">
              <a:spAutoFit/>
            </a:bodyPr>
            <a:lstStyle/>
            <a:p>
              <a:pP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808918" y="5640911"/>
            <a:ext cx="1303259" cy="888038"/>
            <a:chOff x="1818203" y="5627360"/>
            <a:chExt cx="1303444" cy="88816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318240" y="6008376"/>
            <a:ext cx="937330" cy="523904"/>
            <a:chOff x="3367254" y="5944689"/>
            <a:chExt cx="937463" cy="52397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7254" y="6299266"/>
              <a:ext cx="937463" cy="169401"/>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116164" y="3709606"/>
            <a:ext cx="1824245" cy="829261"/>
            <a:chOff x="1745850" y="3471296"/>
            <a:chExt cx="1824504" cy="829379"/>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6"/>
              <a:ext cx="1584950" cy="829379"/>
              <a:chOff x="1897721" y="3634129"/>
              <a:chExt cx="1554014" cy="813191"/>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4293"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773" y="2225489"/>
            <a:ext cx="969287" cy="742157"/>
            <a:chOff x="6554445" y="2304447"/>
            <a:chExt cx="969425" cy="74226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88203" y="851405"/>
            <a:ext cx="1568231" cy="907065"/>
            <a:chOff x="2949120" y="959884"/>
            <a:chExt cx="1537840" cy="889486"/>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55866"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431" y="1888959"/>
            <a:ext cx="1406045" cy="107228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904760"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758450" y="874889"/>
            <a:ext cx="951276" cy="883579"/>
            <a:chOff x="8929498" y="207486"/>
            <a:chExt cx="932841" cy="866456"/>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46401"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272" y="4816232"/>
            <a:ext cx="1803190" cy="722147"/>
            <a:chOff x="6271027" y="4495379"/>
            <a:chExt cx="1803446" cy="72225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1941" y="1758299"/>
            <a:ext cx="1223913" cy="1151282"/>
            <a:chOff x="9419830" y="2092834"/>
            <a:chExt cx="1200194" cy="1128970"/>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216" y="4881372"/>
            <a:ext cx="1612030" cy="657008"/>
            <a:chOff x="7903736" y="4560527"/>
            <a:chExt cx="1612259" cy="65710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35083" y="1730944"/>
            <a:ext cx="1454871" cy="1237443"/>
            <a:chOff x="847196" y="1782271"/>
            <a:chExt cx="1426677" cy="1213463"/>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38788" y="2626606"/>
              <a:ext cx="947830" cy="369128"/>
            </a:xfrm>
            <a:prstGeom prst="rect">
              <a:avLst/>
            </a:prstGeom>
            <a:no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5253" y="1869222"/>
            <a:ext cx="2627880" cy="1092021"/>
            <a:chOff x="2292772" y="1933440"/>
            <a:chExt cx="2576953" cy="1070858"/>
          </a:xfrm>
        </p:grpSpPr>
        <p:sp>
          <p:nvSpPr>
            <p:cNvPr id="33" name="TextBox 32"/>
            <p:cNvSpPr txBox="1"/>
            <p:nvPr/>
          </p:nvSpPr>
          <p:spPr>
            <a:xfrm>
              <a:off x="3447326" y="2607761"/>
              <a:ext cx="677654" cy="369127"/>
            </a:xfrm>
            <a:prstGeom prst="rect">
              <a:avLst/>
            </a:prstGeom>
            <a:solidFill>
              <a:schemeClr val="bg1"/>
            </a:solid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1167" y="4657427"/>
            <a:ext cx="1530100" cy="884152"/>
            <a:chOff x="2990926" y="4347197"/>
            <a:chExt cx="1530317" cy="884277"/>
          </a:xfrm>
        </p:grpSpPr>
        <p:grpSp>
          <p:nvGrpSpPr>
            <p:cNvPr id="86" name="Group 85"/>
            <p:cNvGrpSpPr/>
            <p:nvPr/>
          </p:nvGrpSpPr>
          <p:grpSpPr>
            <a:xfrm>
              <a:off x="2990926" y="4387664"/>
              <a:ext cx="1510747" cy="843810"/>
              <a:chOff x="4081423" y="3807102"/>
              <a:chExt cx="1481259" cy="827340"/>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7019" y="4594463"/>
            <a:ext cx="1659502" cy="943920"/>
            <a:chOff x="4356635" y="4190162"/>
            <a:chExt cx="1627341" cy="92562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743" y="724648"/>
            <a:ext cx="1717152" cy="1033450"/>
            <a:chOff x="5749613" y="729418"/>
            <a:chExt cx="1717395" cy="103359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636" y="5656618"/>
            <a:ext cx="2415810" cy="875662"/>
            <a:chOff x="4608584" y="5347831"/>
            <a:chExt cx="2416152" cy="87578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3"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9273" y="3609787"/>
            <a:ext cx="1843477" cy="856535"/>
            <a:chOff x="3147693" y="3619230"/>
            <a:chExt cx="1843738" cy="856656"/>
          </a:xfrm>
        </p:grpSpPr>
        <p:grpSp>
          <p:nvGrpSpPr>
            <p:cNvPr id="85" name="Group 84"/>
            <p:cNvGrpSpPr/>
            <p:nvPr/>
          </p:nvGrpSpPr>
          <p:grpSpPr>
            <a:xfrm>
              <a:off x="3187985" y="3644928"/>
              <a:ext cx="1803446" cy="830958"/>
              <a:chOff x="2494814" y="4523940"/>
              <a:chExt cx="1768245" cy="81473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357" y="1610206"/>
            <a:ext cx="1512285" cy="1523616"/>
            <a:chOff x="7800664" y="1490044"/>
            <a:chExt cx="1482978" cy="1494089"/>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517" y="5662316"/>
            <a:ext cx="2514923" cy="869966"/>
            <a:chOff x="7221447" y="5354337"/>
            <a:chExt cx="2515280" cy="87008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0911" y="812466"/>
            <a:ext cx="2681695" cy="945632"/>
            <a:chOff x="7474120" y="810255"/>
            <a:chExt cx="2682075" cy="94576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173346" y="4051448"/>
            <a:ext cx="858086" cy="511110"/>
            <a:chOff x="5857029" y="3812967"/>
            <a:chExt cx="858208" cy="511183"/>
          </a:xfrm>
        </p:grpSpPr>
        <p:sp>
          <p:nvSpPr>
            <p:cNvPr id="98" name="TextBox 97"/>
            <p:cNvSpPr txBox="1"/>
            <p:nvPr/>
          </p:nvSpPr>
          <p:spPr>
            <a:xfrm>
              <a:off x="5950400" y="4154749"/>
              <a:ext cx="76483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257" y="3730432"/>
            <a:ext cx="1190641" cy="990399"/>
            <a:chOff x="8064522" y="3448408"/>
            <a:chExt cx="1190810" cy="99054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938024" y="735107"/>
            <a:ext cx="1648162" cy="1023361"/>
            <a:chOff x="1276603" y="736335"/>
            <a:chExt cx="1648396" cy="1023506"/>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35004"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5822" y="3781590"/>
            <a:ext cx="2367581" cy="839910"/>
            <a:chOff x="8986224" y="3526302"/>
            <a:chExt cx="2367917" cy="84002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6511" y="5683326"/>
            <a:ext cx="2131747" cy="848955"/>
            <a:chOff x="9760366" y="4441211"/>
            <a:chExt cx="2132050" cy="84907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653" y="3686906"/>
            <a:ext cx="999554" cy="913955"/>
            <a:chOff x="6987973" y="3537607"/>
            <a:chExt cx="999696" cy="914085"/>
          </a:xfrm>
        </p:grpSpPr>
        <p:sp>
          <p:nvSpPr>
            <p:cNvPr id="158" name="TextBox 157"/>
            <p:cNvSpPr txBox="1"/>
            <p:nvPr/>
          </p:nvSpPr>
          <p:spPr>
            <a:xfrm>
              <a:off x="7117271" y="4112890"/>
              <a:ext cx="81334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677724" y="3214642"/>
            <a:ext cx="525389" cy="480943"/>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29" name="Group 228"/>
          <p:cNvGrpSpPr/>
          <p:nvPr/>
        </p:nvGrpSpPr>
        <p:grpSpPr>
          <a:xfrm>
            <a:off x="11245782" y="3214642"/>
            <a:ext cx="525389" cy="480943"/>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33"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4"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5"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6" name="TextBox 235"/>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259638"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60239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is an Inflection Point</a:t>
            </a:r>
          </a:p>
        </p:txBody>
      </p:sp>
      <p:sp>
        <p:nvSpPr>
          <p:cNvPr id="28" name="Rectangle 27"/>
          <p:cNvSpPr>
            <a:spLocks/>
          </p:cNvSpPr>
          <p:nvPr/>
        </p:nvSpPr>
        <p:spPr bwMode="auto">
          <a:xfrm>
            <a:off x="504048" y="2125857"/>
            <a:ext cx="2285676" cy="27428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Hardware </a:t>
            </a:r>
          </a:p>
          <a:p>
            <a:pPr algn="ctr" defTabSz="932364">
              <a:lnSpc>
                <a:spcPct val="90000"/>
              </a:lnSpc>
              <a:defRPr/>
            </a:pPr>
            <a:r>
              <a:rPr lang="en-US" sz="2400" spc="-50" dirty="0">
                <a:solidFill>
                  <a:prstClr val="white"/>
                </a:solidFill>
                <a:latin typeface="Segoe UI Light"/>
              </a:rPr>
              <a:t>is cheap</a:t>
            </a:r>
          </a:p>
        </p:txBody>
      </p:sp>
      <p:sp>
        <p:nvSpPr>
          <p:cNvPr id="29" name="Rectangle 28"/>
          <p:cNvSpPr>
            <a:spLocks/>
          </p:cNvSpPr>
          <p:nvPr/>
        </p:nvSpPr>
        <p:spPr bwMode="auto">
          <a:xfrm>
            <a:off x="2775990" y="2125857"/>
            <a:ext cx="2285676" cy="274281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Connectivity </a:t>
            </a:r>
          </a:p>
          <a:p>
            <a:pPr algn="ctr" defTabSz="932364">
              <a:lnSpc>
                <a:spcPct val="90000"/>
              </a:lnSpc>
              <a:defRPr/>
            </a:pPr>
            <a:r>
              <a:rPr lang="en-US" sz="2400" spc="-50" dirty="0">
                <a:solidFill>
                  <a:prstClr val="white"/>
                </a:solidFill>
                <a:latin typeface="Segoe UI Light"/>
              </a:rPr>
              <a:t>is pervasive</a:t>
            </a:r>
          </a:p>
        </p:txBody>
      </p:sp>
      <p:sp>
        <p:nvSpPr>
          <p:cNvPr id="30" name="Rectangle 29"/>
          <p:cNvSpPr>
            <a:spLocks/>
          </p:cNvSpPr>
          <p:nvPr/>
        </p:nvSpPr>
        <p:spPr bwMode="auto">
          <a:xfrm>
            <a:off x="5047933" y="2125857"/>
            <a:ext cx="2285676" cy="274281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Development </a:t>
            </a:r>
          </a:p>
          <a:p>
            <a:pPr algn="ctr" defTabSz="932364">
              <a:lnSpc>
                <a:spcPct val="90000"/>
              </a:lnSpc>
              <a:defRPr/>
            </a:pPr>
            <a:r>
              <a:rPr lang="en-US" sz="2400" spc="-50" dirty="0">
                <a:solidFill>
                  <a:prstClr val="white"/>
                </a:solidFill>
                <a:latin typeface="Segoe UI Light"/>
              </a:rPr>
              <a:t>is easier</a:t>
            </a:r>
          </a:p>
        </p:txBody>
      </p:sp>
      <p:sp>
        <p:nvSpPr>
          <p:cNvPr id="31" name="Rectangle 30"/>
          <p:cNvSpPr>
            <a:spLocks/>
          </p:cNvSpPr>
          <p:nvPr/>
        </p:nvSpPr>
        <p:spPr bwMode="auto">
          <a:xfrm>
            <a:off x="9570561" y="2125857"/>
            <a:ext cx="2285676" cy="274281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Huge benefits </a:t>
            </a:r>
          </a:p>
          <a:p>
            <a:pPr algn="ctr" defTabSz="932364">
              <a:lnSpc>
                <a:spcPct val="90000"/>
              </a:lnSpc>
              <a:defRPr/>
            </a:pPr>
            <a:r>
              <a:rPr lang="en-US" sz="2400" spc="-50" dirty="0">
                <a:solidFill>
                  <a:prstClr val="white"/>
                </a:solidFill>
                <a:latin typeface="Segoe UI Light"/>
              </a:rPr>
              <a:t>fuel demands</a:t>
            </a:r>
          </a:p>
        </p:txBody>
      </p:sp>
      <p:sp>
        <p:nvSpPr>
          <p:cNvPr id="32" name="Rectangle 31"/>
          <p:cNvSpPr>
            <a:spLocks/>
          </p:cNvSpPr>
          <p:nvPr/>
        </p:nvSpPr>
        <p:spPr bwMode="auto">
          <a:xfrm>
            <a:off x="7332663" y="2125857"/>
            <a:ext cx="2285676" cy="274281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a:solidFill>
                  <a:prstClr val="white"/>
                </a:solidFill>
                <a:latin typeface="Segoe UI Light"/>
              </a:rPr>
              <a:t>New Innovative Scenarios</a:t>
            </a:r>
            <a:endParaRPr lang="en-US" sz="2400" spc="-50" dirty="0">
              <a:solidFill>
                <a:prstClr val="white"/>
              </a:solidFill>
              <a:latin typeface="Segoe UI Light"/>
            </a:endParaRPr>
          </a:p>
        </p:txBody>
      </p:sp>
      <p:sp>
        <p:nvSpPr>
          <p:cNvPr id="33" name="Donut 305"/>
          <p:cNvSpPr>
            <a:spLocks noChangeAspect="1"/>
          </p:cNvSpPr>
          <p:nvPr/>
        </p:nvSpPr>
        <p:spPr bwMode="auto">
          <a:xfrm>
            <a:off x="2991320" y="2433417"/>
            <a:ext cx="1695072" cy="1073950"/>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a:spLocks noChangeAspect="1"/>
          </p:cNvSpPr>
          <p:nvPr/>
        </p:nvSpPr>
        <p:spPr bwMode="auto">
          <a:xfrm>
            <a:off x="10172263" y="2433416"/>
            <a:ext cx="1264995" cy="865611"/>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362"/>
          <p:cNvSpPr>
            <a:spLocks noChangeAspect="1"/>
          </p:cNvSpPr>
          <p:nvPr/>
        </p:nvSpPr>
        <p:spPr bwMode="auto">
          <a:xfrm rot="19207886">
            <a:off x="5944320" y="2276036"/>
            <a:ext cx="665093" cy="1188551"/>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nvGrpSpPr>
          <p:cNvPr id="36" name="Group 35"/>
          <p:cNvGrpSpPr/>
          <p:nvPr/>
        </p:nvGrpSpPr>
        <p:grpSpPr>
          <a:xfrm>
            <a:off x="798153" y="2724949"/>
            <a:ext cx="1591588" cy="492911"/>
            <a:chOff x="2549163" y="1542688"/>
            <a:chExt cx="2388735" cy="739785"/>
          </a:xfrm>
          <a:solidFill>
            <a:schemeClr val="bg1"/>
          </a:solidFill>
        </p:grpSpPr>
        <p:sp>
          <p:nvSpPr>
            <p:cNvPr id="37"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224">
                <a:defRPr/>
              </a:pPr>
              <a:endParaRPr lang="en-US" sz="1599" kern="0" dirty="0">
                <a:solidFill>
                  <a:srgbClr val="B4A0FF"/>
                </a:solidFill>
                <a:latin typeface="Segoe"/>
              </a:endParaRPr>
            </a:p>
          </p:txBody>
        </p:sp>
        <p:sp>
          <p:nvSpPr>
            <p:cNvPr id="38"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pc="-135" dirty="0">
                <a:gradFill>
                  <a:gsLst>
                    <a:gs pos="0">
                      <a:srgbClr val="FFFFFF"/>
                    </a:gs>
                    <a:gs pos="100000">
                      <a:srgbClr val="FFFFFF"/>
                    </a:gs>
                  </a:gsLst>
                  <a:lin ang="5400000" scaled="0"/>
                </a:gradFill>
                <a:latin typeface="Segoe Light" pitchFamily="34" charset="0"/>
              </a:endParaRPr>
            </a:p>
          </p:txBody>
        </p:sp>
      </p:grpSp>
      <p:grpSp>
        <p:nvGrpSpPr>
          <p:cNvPr id="40" name="Group 39"/>
          <p:cNvGrpSpPr>
            <a:grpSpLocks noChangeAspect="1"/>
          </p:cNvGrpSpPr>
          <p:nvPr/>
        </p:nvGrpSpPr>
        <p:grpSpPr>
          <a:xfrm>
            <a:off x="8027681" y="2356126"/>
            <a:ext cx="848811" cy="1133466"/>
            <a:chOff x="10036997" y="2439550"/>
            <a:chExt cx="436467" cy="582841"/>
          </a:xfrm>
          <a:solidFill>
            <a:schemeClr val="bg1"/>
          </a:solidFill>
        </p:grpSpPr>
        <p:sp>
          <p:nvSpPr>
            <p:cNvPr id="41" name="Freeform 40"/>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10093777" y="2484194"/>
              <a:ext cx="242663" cy="458557"/>
              <a:chOff x="9906038" y="2563229"/>
              <a:chExt cx="203686" cy="384903"/>
            </a:xfrm>
            <a:grpFill/>
          </p:grpSpPr>
          <p:grpSp>
            <p:nvGrpSpPr>
              <p:cNvPr id="43" name="Group 42"/>
              <p:cNvGrpSpPr/>
              <p:nvPr/>
            </p:nvGrpSpPr>
            <p:grpSpPr>
              <a:xfrm>
                <a:off x="10025141" y="2807959"/>
                <a:ext cx="84583" cy="51677"/>
                <a:chOff x="10495146" y="2518585"/>
                <a:chExt cx="329564" cy="201352"/>
              </a:xfrm>
              <a:grpFill/>
            </p:grpSpPr>
            <p:sp>
              <p:nvSpPr>
                <p:cNvPr id="6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2"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sp>
            <p:nvSpPr>
              <p:cNvPr id="44" name="Freeform 43"/>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sz="1599" dirty="0">
                  <a:solidFill>
                    <a:srgbClr val="404040"/>
                  </a:solidFill>
                  <a:latin typeface="Segoe UI"/>
                </a:endParaRPr>
              </a:p>
            </p:txBody>
          </p:sp>
          <p:sp>
            <p:nvSpPr>
              <p:cNvPr id="45"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9907172" y="2794022"/>
                <a:ext cx="89907" cy="78744"/>
                <a:chOff x="4225429" y="1222164"/>
                <a:chExt cx="1460899" cy="1221232"/>
              </a:xfrm>
              <a:grpFill/>
            </p:grpSpPr>
            <p:sp>
              <p:nvSpPr>
                <p:cNvPr id="52" name="Rounded Rectangle 51"/>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ounded Rectangle 55"/>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rot="20781386">
                  <a:off x="5409524" y="1586085"/>
                  <a:ext cx="276804" cy="467545"/>
                  <a:chOff x="6199773" y="1569838"/>
                  <a:chExt cx="276804" cy="467545"/>
                </a:xfrm>
                <a:grpFill/>
              </p:grpSpPr>
              <p:sp>
                <p:nvSpPr>
                  <p:cNvPr id="61" name="Rectangle 60"/>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6199773" y="1764545"/>
                    <a:ext cx="99173" cy="272838"/>
                    <a:chOff x="5426382" y="1788525"/>
                    <a:chExt cx="99173" cy="272838"/>
                  </a:xfrm>
                  <a:grpFill/>
                </p:grpSpPr>
                <p:sp>
                  <p:nvSpPr>
                    <p:cNvPr id="67" name="Rectangle 66"/>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Diagonal Stripe 67"/>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4" name="Group 63"/>
                  <p:cNvGrpSpPr/>
                  <p:nvPr/>
                </p:nvGrpSpPr>
                <p:grpSpPr>
                  <a:xfrm flipH="1">
                    <a:off x="6377404" y="1764545"/>
                    <a:ext cx="99173" cy="272838"/>
                    <a:chOff x="5426382" y="1788525"/>
                    <a:chExt cx="99173" cy="272838"/>
                  </a:xfrm>
                  <a:grpFill/>
                </p:grpSpPr>
                <p:sp>
                  <p:nvSpPr>
                    <p:cNvPr id="65" name="Rectangle 6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Diagonal Stripe 6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0" name="Oval 59"/>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p:cNvGrpSpPr/>
              <p:nvPr/>
            </p:nvGrpSpPr>
            <p:grpSpPr>
              <a:xfrm>
                <a:off x="10025141" y="2670640"/>
                <a:ext cx="84583" cy="51677"/>
                <a:chOff x="10495146" y="2518585"/>
                <a:chExt cx="329564" cy="201352"/>
              </a:xfrm>
              <a:grpFill/>
            </p:grpSpPr>
            <p:sp>
              <p:nvSpPr>
                <p:cNvPr id="4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1"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grpSp>
      </p:grpSp>
    </p:spTree>
    <p:extLst>
      <p:ext uri="{BB962C8B-B14F-4D97-AF65-F5344CB8AC3E}">
        <p14:creationId xmlns:p14="http://schemas.microsoft.com/office/powerpoint/2010/main" val="135722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fill="hold"/>
                                        <p:tgtEl>
                                          <p:spTgt spid="28"/>
                                        </p:tgtEl>
                                        <p:attrNameLst>
                                          <p:attrName>ppt_x</p:attrName>
                                        </p:attrNameLst>
                                      </p:cBhvr>
                                      <p:tavLst>
                                        <p:tav tm="0">
                                          <p:val>
                                            <p:strVal val="#ppt_x"/>
                                          </p:val>
                                        </p:tav>
                                        <p:tav tm="100000">
                                          <p:val>
                                            <p:strVal val="#ppt_x"/>
                                          </p:val>
                                        </p:tav>
                                      </p:tavLst>
                                    </p:anim>
                                    <p:anim calcmode="lin" valueType="num">
                                      <p:cBhvr additive="base">
                                        <p:cTn id="8" dur="1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500" fill="hold"/>
                                        <p:tgtEl>
                                          <p:spTgt spid="30"/>
                                        </p:tgtEl>
                                        <p:attrNameLst>
                                          <p:attrName>ppt_x</p:attrName>
                                        </p:attrNameLst>
                                      </p:cBhvr>
                                      <p:tavLst>
                                        <p:tav tm="0">
                                          <p:val>
                                            <p:strVal val="#ppt_x"/>
                                          </p:val>
                                        </p:tav>
                                        <p:tav tm="100000">
                                          <p:val>
                                            <p:strVal val="#ppt_x"/>
                                          </p:val>
                                        </p:tav>
                                      </p:tavLst>
                                    </p:anim>
                                    <p:anim calcmode="lin" valueType="num">
                                      <p:cBhvr additive="base">
                                        <p:cTn id="16" dur="1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ppt_x"/>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ppt_x"/>
                                          </p:val>
                                        </p:tav>
                                        <p:tav tm="100000">
                                          <p:val>
                                            <p:strVal val="#ppt_x"/>
                                          </p:val>
                                        </p:tav>
                                      </p:tavLst>
                                    </p:anim>
                                    <p:anim calcmode="lin" valueType="num">
                                      <p:cBhvr additive="base">
                                        <p:cTn id="24"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10 IoT Core</a:t>
            </a:r>
          </a:p>
        </p:txBody>
      </p:sp>
    </p:spTree>
    <p:extLst>
      <p:ext uri="{BB962C8B-B14F-4D97-AF65-F5344CB8AC3E}">
        <p14:creationId xmlns:p14="http://schemas.microsoft.com/office/powerpoint/2010/main" val="1261234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63" name="Rectangle 62"/>
          <p:cNvSpPr/>
          <p:nvPr/>
        </p:nvSpPr>
        <p:spPr bwMode="auto">
          <a:xfrm>
            <a:off x="-101924" y="3326261"/>
            <a:ext cx="12537518"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defRPr/>
            </a:pPr>
            <a:endParaRPr lang="en-US" sz="2448" dirty="0" err="1">
              <a:gradFill>
                <a:gsLst>
                  <a:gs pos="2917">
                    <a:srgbClr val="737373"/>
                  </a:gs>
                  <a:gs pos="81000">
                    <a:srgbClr val="737373"/>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on a full range of devices…</a:t>
            </a:r>
          </a:p>
        </p:txBody>
      </p:sp>
      <p:sp>
        <p:nvSpPr>
          <p:cNvPr id="29" name="Oval 33"/>
          <p:cNvSpPr/>
          <p:nvPr/>
        </p:nvSpPr>
        <p:spPr>
          <a:xfrm>
            <a:off x="5210516" y="2740842"/>
            <a:ext cx="2015443" cy="2015443"/>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0" name="Group 29"/>
          <p:cNvGrpSpPr/>
          <p:nvPr/>
        </p:nvGrpSpPr>
        <p:grpSpPr>
          <a:xfrm>
            <a:off x="5153496" y="2826644"/>
            <a:ext cx="2129484" cy="184384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2" name="Group 31"/>
            <p:cNvGrpSpPr/>
            <p:nvPr/>
          </p:nvGrpSpPr>
          <p:grpSpPr>
            <a:xfrm>
              <a:off x="5052041" y="2836625"/>
              <a:ext cx="2087919" cy="1071421"/>
              <a:chOff x="5052041" y="2836625"/>
              <a:chExt cx="2087919" cy="1071421"/>
            </a:xfrm>
          </p:grpSpPr>
          <p:sp>
            <p:nvSpPr>
              <p:cNvPr id="33" name="TextBox 35"/>
              <p:cNvSpPr txBox="1"/>
              <p:nvPr/>
            </p:nvSpPr>
            <p:spPr>
              <a:xfrm>
                <a:off x="5052041" y="3644319"/>
                <a:ext cx="2087919" cy="263727"/>
              </a:xfrm>
              <a:prstGeom prst="rect">
                <a:avLst/>
              </a:prstGeom>
              <a:noFill/>
            </p:spPr>
            <p:txBody>
              <a:bodyPr wrap="square" lIns="0" tIns="0" rIns="0" bIns="0" rtlCol="0">
                <a:spAutoFit/>
              </a:bodyPr>
              <a:lstStyle/>
              <a:p>
                <a:pPr algn="ctr" defTabSz="932573">
                  <a:lnSpc>
                    <a:spcPct val="90000"/>
                  </a:lnSpc>
                  <a:defRPr/>
                </a:pPr>
                <a:r>
                  <a:rPr lang="en-US" sz="1904" dirty="0">
                    <a:solidFill>
                      <a:srgbClr val="FFFFFF"/>
                    </a:solidFill>
                    <a:latin typeface="Segoe UI"/>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defRPr/>
                </a:pPr>
                <a:endParaRPr lang="en-US" sz="1904">
                  <a:solidFill>
                    <a:srgbClr val="737373"/>
                  </a:solidFill>
                  <a:latin typeface="Segoe UI"/>
                </a:endParaRPr>
              </a:p>
            </p:txBody>
          </p:sp>
        </p:grpSp>
      </p:grpSp>
      <p:sp>
        <p:nvSpPr>
          <p:cNvPr id="36" name="TextBox 35"/>
          <p:cNvSpPr txBox="1"/>
          <p:nvPr/>
        </p:nvSpPr>
        <p:spPr>
          <a:xfrm>
            <a:off x="304696" y="1793258"/>
            <a:ext cx="67969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Phone</a:t>
            </a:r>
          </a:p>
        </p:txBody>
      </p:sp>
      <p:sp>
        <p:nvSpPr>
          <p:cNvPr id="37" name="TextBox 36"/>
          <p:cNvSpPr txBox="1"/>
          <p:nvPr/>
        </p:nvSpPr>
        <p:spPr>
          <a:xfrm>
            <a:off x="2096832" y="1793258"/>
            <a:ext cx="1188733"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Small Tablet</a:t>
            </a:r>
          </a:p>
        </p:txBody>
      </p:sp>
      <p:sp>
        <p:nvSpPr>
          <p:cNvPr id="38" name="TextBox 37"/>
          <p:cNvSpPr txBox="1"/>
          <p:nvPr/>
        </p:nvSpPr>
        <p:spPr>
          <a:xfrm>
            <a:off x="6962028" y="1571759"/>
            <a:ext cx="2007944" cy="45176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defTabSz="932563">
              <a:spcAft>
                <a:spcPts val="612"/>
              </a:spcAft>
              <a:defRPr/>
            </a:pPr>
            <a:r>
              <a:rPr lang="en-US" sz="1599" dirty="0">
                <a:solidFill>
                  <a:srgbClr val="4F4F4F"/>
                </a:solidFill>
                <a:latin typeface="Segoe UI"/>
              </a:rPr>
              <a:t>2-in-1s</a:t>
            </a:r>
            <a:br>
              <a:rPr lang="en-US" sz="1599" dirty="0">
                <a:solidFill>
                  <a:srgbClr val="4F4F4F"/>
                </a:solidFill>
                <a:latin typeface="Segoe UI"/>
              </a:rPr>
            </a:br>
            <a:r>
              <a:rPr lang="en-US" sz="1599" dirty="0">
                <a:solidFill>
                  <a:srgbClr val="4F4F4F"/>
                </a:solidFill>
                <a:latin typeface="Segoe UI"/>
              </a:rPr>
              <a:t>(Tablet or Laptop)</a:t>
            </a:r>
          </a:p>
        </p:txBody>
      </p:sp>
      <p:sp>
        <p:nvSpPr>
          <p:cNvPr id="39" name="TextBox 38"/>
          <p:cNvSpPr txBox="1"/>
          <p:nvPr/>
        </p:nvSpPr>
        <p:spPr>
          <a:xfrm>
            <a:off x="10424085" y="1571759"/>
            <a:ext cx="1958166"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Desktops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&amp; All-in-Ones</a:t>
            </a:r>
          </a:p>
        </p:txBody>
      </p:sp>
      <p:sp>
        <p:nvSpPr>
          <p:cNvPr id="40" name="TextBox 39"/>
          <p:cNvSpPr txBox="1"/>
          <p:nvPr/>
        </p:nvSpPr>
        <p:spPr>
          <a:xfrm>
            <a:off x="1162898" y="1793258"/>
            <a:ext cx="85854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Phablet</a:t>
            </a:r>
          </a:p>
        </p:txBody>
      </p:sp>
      <p:sp>
        <p:nvSpPr>
          <p:cNvPr id="41" name="TextBox 40"/>
          <p:cNvSpPr txBox="1"/>
          <p:nvPr/>
        </p:nvSpPr>
        <p:spPr>
          <a:xfrm>
            <a:off x="3161630" y="1793258"/>
            <a:ext cx="1984801"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Large Tablet</a:t>
            </a:r>
          </a:p>
        </p:txBody>
      </p:sp>
      <p:sp>
        <p:nvSpPr>
          <p:cNvPr id="42" name="TextBox 41"/>
          <p:cNvSpPr txBox="1"/>
          <p:nvPr/>
        </p:nvSpPr>
        <p:spPr>
          <a:xfrm>
            <a:off x="9188846" y="1571759"/>
            <a:ext cx="973584"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Classic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Laptop</a:t>
            </a: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7319168" y="2151002"/>
            <a:ext cx="1435800" cy="913251"/>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2618" y="2105338"/>
            <a:ext cx="1556401" cy="1145005"/>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9814" y="2105339"/>
            <a:ext cx="1528433" cy="977195"/>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590" y="2105338"/>
            <a:ext cx="887400" cy="6813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882" y="2105339"/>
            <a:ext cx="607446" cy="59160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250465" y="2105339"/>
            <a:ext cx="870025" cy="866618"/>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9018840" y="2152475"/>
            <a:ext cx="1463331" cy="942720"/>
          </a:xfrm>
          <a:prstGeom prst="rect">
            <a:avLst/>
          </a:prstGeom>
        </p:spPr>
      </p:pic>
      <p:sp>
        <p:nvSpPr>
          <p:cNvPr id="50" name="TextBox 49"/>
          <p:cNvSpPr txBox="1"/>
          <p:nvPr/>
        </p:nvSpPr>
        <p:spPr>
          <a:xfrm>
            <a:off x="3722789" y="4802643"/>
            <a:ext cx="61790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Xbox</a:t>
            </a:r>
          </a:p>
        </p:txBody>
      </p:sp>
      <p:sp>
        <p:nvSpPr>
          <p:cNvPr id="51" name="TextBox 50"/>
          <p:cNvSpPr txBox="1"/>
          <p:nvPr/>
        </p:nvSpPr>
        <p:spPr>
          <a:xfrm>
            <a:off x="10561698" y="5017020"/>
            <a:ext cx="12502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IoT</a:t>
            </a:r>
          </a:p>
        </p:txBody>
      </p:sp>
      <p:sp>
        <p:nvSpPr>
          <p:cNvPr id="52" name="TextBox 51"/>
          <p:cNvSpPr txBox="1"/>
          <p:nvPr/>
        </p:nvSpPr>
        <p:spPr>
          <a:xfrm>
            <a:off x="967328" y="4582332"/>
            <a:ext cx="127479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Surface Hub</a:t>
            </a:r>
          </a:p>
        </p:txBody>
      </p:sp>
      <p:grpSp>
        <p:nvGrpSpPr>
          <p:cNvPr id="53" name="Xbox"/>
          <p:cNvGrpSpPr/>
          <p:nvPr/>
        </p:nvGrpSpPr>
        <p:grpSpPr bwMode="ltGray">
          <a:xfrm>
            <a:off x="3112750" y="5128417"/>
            <a:ext cx="1846319" cy="1328325"/>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46978" y="4938937"/>
            <a:ext cx="2421698" cy="1477446"/>
          </a:xfrm>
          <a:prstGeom prst="rect">
            <a:avLst/>
          </a:prstGeom>
        </p:spPr>
      </p:pic>
      <p:grpSp>
        <p:nvGrpSpPr>
          <p:cNvPr id="58" name="Group 57"/>
          <p:cNvGrpSpPr/>
          <p:nvPr/>
        </p:nvGrpSpPr>
        <p:grpSpPr>
          <a:xfrm>
            <a:off x="10622180" y="5375485"/>
            <a:ext cx="1116098" cy="6325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815"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907587" y="5306496"/>
            <a:ext cx="2241381" cy="884489"/>
          </a:xfrm>
          <a:prstGeom prst="rect">
            <a:avLst/>
          </a:prstGeom>
          <a:noFill/>
          <a:ln>
            <a:noFill/>
          </a:ln>
        </p:spPr>
      </p:pic>
      <p:sp>
        <p:nvSpPr>
          <p:cNvPr id="62" name="TextBox 61"/>
          <p:cNvSpPr txBox="1"/>
          <p:nvPr/>
        </p:nvSpPr>
        <p:spPr>
          <a:xfrm>
            <a:off x="8473853" y="5017020"/>
            <a:ext cx="11305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Holographic</a:t>
            </a:r>
          </a:p>
        </p:txBody>
      </p:sp>
    </p:spTree>
    <p:extLst>
      <p:ext uri="{BB962C8B-B14F-4D97-AF65-F5344CB8AC3E}">
        <p14:creationId xmlns:p14="http://schemas.microsoft.com/office/powerpoint/2010/main" val="1571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456</TotalTime>
  <Words>1785</Words>
  <Application>Microsoft Office PowerPoint</Application>
  <PresentationFormat>Custom</PresentationFormat>
  <Paragraphs>291</Paragraphs>
  <Slides>21</Slides>
  <Notes>19</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Calibri</vt:lpstr>
      <vt:lpstr>Consolas</vt:lpstr>
      <vt:lpstr>Segoe</vt:lpstr>
      <vt:lpstr>Segoe Light</vt:lpstr>
      <vt:lpstr>Segoe UI</vt:lpstr>
      <vt:lpstr>Segoe UI Light</vt:lpstr>
      <vt:lpstr>Segoe UI Semibold</vt:lpstr>
      <vt:lpstr>Wingdings</vt:lpstr>
      <vt:lpstr>5-30721_Build_2016_Template_Light</vt:lpstr>
      <vt:lpstr>5-30721_Build_2016_Template_Dark</vt:lpstr>
      <vt:lpstr>DRAFT</vt:lpstr>
      <vt:lpstr>Presentation Notes</vt:lpstr>
      <vt:lpstr>Introduction to  Windows 10 IoT Core</vt:lpstr>
      <vt:lpstr>Disruptive Forces Enabling IoT</vt:lpstr>
      <vt:lpstr>IoT is gaining momentum</vt:lpstr>
      <vt:lpstr>PowerPoint Presentation</vt:lpstr>
      <vt:lpstr>IoT is an Inflection Point</vt:lpstr>
      <vt:lpstr>Windows 10 IoT Core</vt:lpstr>
      <vt:lpstr>Windows on a full range of devices…</vt:lpstr>
      <vt:lpstr>...with a consistent programming model</vt:lpstr>
      <vt:lpstr>…on some pretty cool IoT devices</vt:lpstr>
      <vt:lpstr>Windows 10 IoT Core</vt:lpstr>
      <vt:lpstr>Continuum of Making</vt:lpstr>
      <vt:lpstr>Lab Setup</vt:lpstr>
      <vt:lpstr>GHI FEZ HAT</vt:lpstr>
      <vt:lpstr>IoT Lab Modules</vt:lpstr>
      <vt:lpstr>Lab</vt:lpstr>
      <vt:lpstr>Checkpoint 1</vt:lpstr>
      <vt:lpstr>Checkpoint 2</vt:lpstr>
      <vt:lpstr>Wrap-Up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51</cp:revision>
  <dcterms:created xsi:type="dcterms:W3CDTF">2016-03-14T17:09:14Z</dcterms:created>
  <dcterms:modified xsi:type="dcterms:W3CDTF">2016-03-17T18:32:18Z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